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6"/>
  </p:notesMasterIdLst>
  <p:sldIdLst>
    <p:sldId id="256" r:id="rId2"/>
    <p:sldId id="257" r:id="rId3"/>
    <p:sldId id="259" r:id="rId4"/>
    <p:sldId id="260" r:id="rId5"/>
    <p:sldId id="261" r:id="rId6"/>
    <p:sldId id="262" r:id="rId7"/>
    <p:sldId id="263" r:id="rId8"/>
    <p:sldId id="265" r:id="rId9"/>
    <p:sldId id="266" r:id="rId10"/>
    <p:sldId id="267" r:id="rId11"/>
    <p:sldId id="268" r:id="rId12"/>
    <p:sldId id="269" r:id="rId13"/>
    <p:sldId id="258" r:id="rId14"/>
    <p:sldId id="264" r:id="rId15"/>
  </p:sldIdLst>
  <p:sldSz cx="18288000" cy="10287000"/>
  <p:notesSz cx="6858000" cy="9144000"/>
  <p:embeddedFontLst>
    <p:embeddedFont>
      <p:font typeface="Cubao Narrow" panose="020B0604020202020204" charset="0"/>
      <p:regular r:id="rId17"/>
    </p:embeddedFont>
    <p:embeddedFont>
      <p:font typeface="Poppins" panose="00000500000000000000" pitchFamily="2" charset="0"/>
      <p:regular r:id="rId18"/>
      <p:bold r:id="rId19"/>
      <p:italic r:id="rId20"/>
      <p:boldItalic r:id="rId21"/>
    </p:embeddedFont>
    <p:embeddedFont>
      <p:font typeface="Poppins Bold Italics" panose="020B0604020202020204" charset="0"/>
      <p:regular r:id="rId22"/>
    </p:embeddedFont>
    <p:embeddedFont>
      <p:font typeface="Poppins Italics" panose="020B0604020202020204" charset="0"/>
      <p:regular r:id="rId23"/>
    </p:embeddedFont>
    <p:embeddedFont>
      <p:font typeface="Poppins Medium" panose="00000600000000000000" pitchFamily="2" charset="0"/>
      <p:regular r:id="rId24"/>
      <p:italic r:id="rId25"/>
    </p:embeddedFont>
    <p:embeddedFont>
      <p:font typeface="Poppins Medium Italics"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730" y="26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 Etheridge" userId="12b8ae4993ab4abf" providerId="LiveId" clId="{5B785932-C0BF-4337-880E-4D03D4516B51}"/>
    <pc:docChg chg="modSld">
      <pc:chgData name="Carol Etheridge" userId="12b8ae4993ab4abf" providerId="LiveId" clId="{5B785932-C0BF-4337-880E-4D03D4516B51}" dt="2025-10-28T20:29:49.069" v="7" actId="166"/>
      <pc:docMkLst>
        <pc:docMk/>
      </pc:docMkLst>
      <pc:sldChg chg="modSp mod">
        <pc:chgData name="Carol Etheridge" userId="12b8ae4993ab4abf" providerId="LiveId" clId="{5B785932-C0BF-4337-880E-4D03D4516B51}" dt="2025-10-28T20:21:37.299" v="1" actId="20577"/>
        <pc:sldMkLst>
          <pc:docMk/>
          <pc:sldMk cId="0" sldId="258"/>
        </pc:sldMkLst>
        <pc:spChg chg="mod">
          <ac:chgData name="Carol Etheridge" userId="12b8ae4993ab4abf" providerId="LiveId" clId="{5B785932-C0BF-4337-880E-4D03D4516B51}" dt="2025-10-28T20:21:37.299" v="1" actId="20577"/>
          <ac:spMkLst>
            <pc:docMk/>
            <pc:sldMk cId="0" sldId="258"/>
            <ac:spMk id="3" creationId="{00000000-0000-0000-0000-000000000000}"/>
          </ac:spMkLst>
        </pc:spChg>
      </pc:sldChg>
      <pc:sldChg chg="modSp mod">
        <pc:chgData name="Carol Etheridge" userId="12b8ae4993ab4abf" providerId="LiveId" clId="{5B785932-C0BF-4337-880E-4D03D4516B51}" dt="2025-10-28T20:29:31.227" v="6" actId="20577"/>
        <pc:sldMkLst>
          <pc:docMk/>
          <pc:sldMk cId="0" sldId="264"/>
        </pc:sldMkLst>
        <pc:spChg chg="mod">
          <ac:chgData name="Carol Etheridge" userId="12b8ae4993ab4abf" providerId="LiveId" clId="{5B785932-C0BF-4337-880E-4D03D4516B51}" dt="2025-10-28T20:29:31.227" v="6" actId="20577"/>
          <ac:spMkLst>
            <pc:docMk/>
            <pc:sldMk cId="0" sldId="264"/>
            <ac:spMk id="3" creationId="{00000000-0000-0000-0000-000000000000}"/>
          </ac:spMkLst>
        </pc:spChg>
      </pc:sldChg>
      <pc:sldChg chg="modSp mod">
        <pc:chgData name="Carol Etheridge" userId="12b8ae4993ab4abf" providerId="LiveId" clId="{5B785932-C0BF-4337-880E-4D03D4516B51}" dt="2025-10-28T20:29:49.069" v="7" actId="166"/>
        <pc:sldMkLst>
          <pc:docMk/>
          <pc:sldMk cId="0" sldId="269"/>
        </pc:sldMkLst>
        <pc:spChg chg="ord">
          <ac:chgData name="Carol Etheridge" userId="12b8ae4993ab4abf" providerId="LiveId" clId="{5B785932-C0BF-4337-880E-4D03D4516B51}" dt="2025-10-28T20:29:49.069" v="7" actId="166"/>
          <ac:spMkLst>
            <pc:docMk/>
            <pc:sldMk cId="0" sldId="269"/>
            <ac:spMk id="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9C0420-92C2-44CB-91CD-D090AF2598CB}"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D88C3-1E23-4492-94E9-869D0D07C969}" type="slidenum">
              <a:rPr lang="en-US" smtClean="0"/>
              <a:t>‹#›</a:t>
            </a:fld>
            <a:endParaRPr lang="en-US"/>
          </a:p>
        </p:txBody>
      </p:sp>
    </p:spTree>
    <p:extLst>
      <p:ext uri="{BB962C8B-B14F-4D97-AF65-F5344CB8AC3E}">
        <p14:creationId xmlns:p14="http://schemas.microsoft.com/office/powerpoint/2010/main" val="3894442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AD88C3-1E23-4492-94E9-869D0D07C969}" type="slidenum">
              <a:rPr lang="en-US" smtClean="0"/>
              <a:t>7</a:t>
            </a:fld>
            <a:endParaRPr lang="en-US"/>
          </a:p>
        </p:txBody>
      </p:sp>
    </p:spTree>
    <p:extLst>
      <p:ext uri="{BB962C8B-B14F-4D97-AF65-F5344CB8AC3E}">
        <p14:creationId xmlns:p14="http://schemas.microsoft.com/office/powerpoint/2010/main" val="1473509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46.png"/><Relationship Id="rId4" Type="http://schemas.openxmlformats.org/officeDocument/2006/relationships/image" Target="../media/image58.png"/><Relationship Id="rId9"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55.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2.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4.sv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svg"/><Relationship Id="rId10" Type="http://schemas.openxmlformats.org/officeDocument/2006/relationships/image" Target="../media/image23.svg"/><Relationship Id="rId4" Type="http://schemas.openxmlformats.org/officeDocument/2006/relationships/image" Target="../media/image3.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9.svg"/><Relationship Id="rId3" Type="http://schemas.openxmlformats.org/officeDocument/2006/relationships/image" Target="../media/image2.svg"/><Relationship Id="rId7" Type="http://schemas.openxmlformats.org/officeDocument/2006/relationships/image" Target="../media/image4.svg"/><Relationship Id="rId12" Type="http://schemas.openxmlformats.org/officeDocument/2006/relationships/image" Target="../media/image28.png"/><Relationship Id="rId2" Type="http://schemas.openxmlformats.org/officeDocument/2006/relationships/image" Target="../media/image1.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7.svg"/><Relationship Id="rId5" Type="http://schemas.openxmlformats.org/officeDocument/2006/relationships/image" Target="../media/image25.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image" Target="../media/image14.sv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2.svg"/><Relationship Id="rId21" Type="http://schemas.openxmlformats.org/officeDocument/2006/relationships/image" Target="../media/image46.png"/><Relationship Id="rId7" Type="http://schemas.openxmlformats.org/officeDocument/2006/relationships/image" Target="../media/image14.sv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image" Target="../media/image1.png"/><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6.png"/><Relationship Id="rId5" Type="http://schemas.openxmlformats.org/officeDocument/2006/relationships/image" Target="../media/image4.svg"/><Relationship Id="rId15" Type="http://schemas.openxmlformats.org/officeDocument/2006/relationships/image" Target="../media/image40.png"/><Relationship Id="rId10" Type="http://schemas.openxmlformats.org/officeDocument/2006/relationships/image" Target="../media/image35.svg"/><Relationship Id="rId19"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34.png"/><Relationship Id="rId14" Type="http://schemas.openxmlformats.org/officeDocument/2006/relationships/image" Target="../media/image39.sv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4.svg"/><Relationship Id="rId12"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47.png"/><Relationship Id="rId10" Type="http://schemas.openxmlformats.org/officeDocument/2006/relationships/image" Target="../media/image32.png"/><Relationship Id="rId4" Type="http://schemas.openxmlformats.org/officeDocument/2006/relationships/image" Target="../media/image2.sv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5.svg"/><Relationship Id="rId3" Type="http://schemas.openxmlformats.org/officeDocument/2006/relationships/image" Target="../media/image2.svg"/><Relationship Id="rId7" Type="http://schemas.openxmlformats.org/officeDocument/2006/relationships/image" Target="../media/image4.svg"/><Relationship Id="rId12"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3.svg"/><Relationship Id="rId5" Type="http://schemas.openxmlformats.org/officeDocument/2006/relationships/image" Target="../media/image51.svg"/><Relationship Id="rId15" Type="http://schemas.openxmlformats.org/officeDocument/2006/relationships/image" Target="../media/image57.svg"/><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image" Target="../media/image14.svg"/><Relationship Id="rId1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1E4"/>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8760687" y="4674700"/>
            <a:ext cx="30347163" cy="5448749"/>
          </a:xfrm>
          <a:custGeom>
            <a:avLst/>
            <a:gdLst/>
            <a:ahLst/>
            <a:cxnLst/>
            <a:rect l="l" t="t" r="r" b="b"/>
            <a:pathLst>
              <a:path w="30347163" h="5448749">
                <a:moveTo>
                  <a:pt x="0" y="0"/>
                </a:moveTo>
                <a:lnTo>
                  <a:pt x="30347163" y="0"/>
                </a:lnTo>
                <a:lnTo>
                  <a:pt x="30347163" y="5448749"/>
                </a:lnTo>
                <a:lnTo>
                  <a:pt x="0" y="5448749"/>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3" name="Group 3"/>
          <p:cNvGrpSpPr/>
          <p:nvPr/>
        </p:nvGrpSpPr>
        <p:grpSpPr>
          <a:xfrm>
            <a:off x="0" y="9954784"/>
            <a:ext cx="18288000" cy="332216"/>
            <a:chOff x="0" y="0"/>
            <a:chExt cx="4816593" cy="87497"/>
          </a:xfrm>
        </p:grpSpPr>
        <p:sp>
          <p:nvSpPr>
            <p:cNvPr id="4" name="Freeform 4">
              <a:extLst>
                <a:ext uri="{C183D7F6-B498-43B3-948B-1728B52AA6E4}">
                  <adec:decorative xmlns:adec="http://schemas.microsoft.com/office/drawing/2017/decorative" val="1"/>
                </a:ext>
              </a:extLst>
            </p:cNvPr>
            <p:cNvSpPr/>
            <p:nvPr/>
          </p:nvSpPr>
          <p:spPr>
            <a:xfrm>
              <a:off x="0" y="0"/>
              <a:ext cx="4816592" cy="87497"/>
            </a:xfrm>
            <a:custGeom>
              <a:avLst/>
              <a:gdLst/>
              <a:ahLst/>
              <a:cxnLst/>
              <a:rect l="l" t="t" r="r" b="b"/>
              <a:pathLst>
                <a:path w="4816592" h="87497">
                  <a:moveTo>
                    <a:pt x="0" y="0"/>
                  </a:moveTo>
                  <a:lnTo>
                    <a:pt x="4816592" y="0"/>
                  </a:lnTo>
                  <a:lnTo>
                    <a:pt x="4816592" y="87497"/>
                  </a:lnTo>
                  <a:lnTo>
                    <a:pt x="0" y="87497"/>
                  </a:lnTo>
                  <a:close/>
                </a:path>
              </a:pathLst>
            </a:custGeom>
            <a:solidFill>
              <a:srgbClr val="A69164"/>
            </a:solidFill>
          </p:spPr>
          <p:txBody>
            <a:bodyPr/>
            <a:lstStyle/>
            <a:p>
              <a:endParaRPr lang="en-US"/>
            </a:p>
          </p:txBody>
        </p:sp>
        <p:sp>
          <p:nvSpPr>
            <p:cNvPr id="5" name="TextBox 5"/>
            <p:cNvSpPr txBox="1"/>
            <p:nvPr/>
          </p:nvSpPr>
          <p:spPr>
            <a:xfrm>
              <a:off x="0" y="-38100"/>
              <a:ext cx="4816593" cy="12559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C183D7F6-B498-43B3-948B-1728B52AA6E4}">
                <adec:decorative xmlns:adec="http://schemas.microsoft.com/office/drawing/2017/decorative" val="1"/>
              </a:ext>
            </a:extLst>
          </p:cNvPr>
          <p:cNvSpPr/>
          <p:nvPr/>
        </p:nvSpPr>
        <p:spPr>
          <a:xfrm>
            <a:off x="9843376" y="4144258"/>
            <a:ext cx="3293329" cy="1131708"/>
          </a:xfrm>
          <a:custGeom>
            <a:avLst/>
            <a:gdLst/>
            <a:ahLst/>
            <a:cxnLst/>
            <a:rect l="l" t="t" r="r" b="b"/>
            <a:pathLst>
              <a:path w="3293329" h="1131708">
                <a:moveTo>
                  <a:pt x="0" y="0"/>
                </a:moveTo>
                <a:lnTo>
                  <a:pt x="3293329" y="0"/>
                </a:lnTo>
                <a:lnTo>
                  <a:pt x="3293329" y="1131707"/>
                </a:lnTo>
                <a:lnTo>
                  <a:pt x="0" y="113170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990600" y="952500"/>
            <a:ext cx="11659820" cy="3385542"/>
          </a:xfrm>
          <a:prstGeom prst="rect">
            <a:avLst/>
          </a:prstGeom>
        </p:spPr>
        <p:txBody>
          <a:bodyPr lIns="0" tIns="0" rIns="0" bIns="0" rtlCol="0" anchor="t">
            <a:spAutoFit/>
          </a:bodyPr>
          <a:lstStyle/>
          <a:p>
            <a:pPr algn="l"/>
            <a:r>
              <a:rPr lang="en-US" sz="11000" b="1" dirty="0">
                <a:solidFill>
                  <a:srgbClr val="677E24"/>
                </a:solidFill>
                <a:ea typeface="Cubao Narrow"/>
                <a:cs typeface="Cubao Narrow"/>
                <a:sym typeface="Cubao Narrow"/>
              </a:rPr>
              <a:t>Keep it clean: The air we breathe</a:t>
            </a:r>
          </a:p>
        </p:txBody>
      </p:sp>
      <p:sp>
        <p:nvSpPr>
          <p:cNvPr id="8" name="Freeform 8">
            <a:extLst>
              <a:ext uri="{C183D7F6-B498-43B3-948B-1728B52AA6E4}">
                <adec:decorative xmlns:adec="http://schemas.microsoft.com/office/drawing/2017/decorative" val="1"/>
              </a:ext>
            </a:extLst>
          </p:cNvPr>
          <p:cNvSpPr/>
          <p:nvPr/>
        </p:nvSpPr>
        <p:spPr>
          <a:xfrm>
            <a:off x="13965971" y="1028700"/>
            <a:ext cx="3293329" cy="1131708"/>
          </a:xfrm>
          <a:custGeom>
            <a:avLst/>
            <a:gdLst/>
            <a:ahLst/>
            <a:cxnLst/>
            <a:rect l="l" t="t" r="r" b="b"/>
            <a:pathLst>
              <a:path w="3293329" h="1131708">
                <a:moveTo>
                  <a:pt x="0" y="0"/>
                </a:moveTo>
                <a:lnTo>
                  <a:pt x="3293329" y="0"/>
                </a:lnTo>
                <a:lnTo>
                  <a:pt x="3293329" y="1131708"/>
                </a:lnTo>
                <a:lnTo>
                  <a:pt x="0" y="113170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C183D7F6-B498-43B3-948B-1728B52AA6E4}">
                <adec:decorative xmlns:adec="http://schemas.microsoft.com/office/drawing/2017/decorative" val="1"/>
              </a:ext>
            </a:extLst>
          </p:cNvPr>
          <p:cNvSpPr/>
          <p:nvPr/>
        </p:nvSpPr>
        <p:spPr>
          <a:xfrm flipH="1">
            <a:off x="1571593" y="9922587"/>
            <a:ext cx="1881616" cy="372902"/>
          </a:xfrm>
          <a:custGeom>
            <a:avLst/>
            <a:gdLst/>
            <a:ahLst/>
            <a:cxnLst/>
            <a:rect l="l" t="t" r="r" b="b"/>
            <a:pathLst>
              <a:path w="1881616" h="372902">
                <a:moveTo>
                  <a:pt x="1881616" y="0"/>
                </a:moveTo>
                <a:lnTo>
                  <a:pt x="0" y="0"/>
                </a:lnTo>
                <a:lnTo>
                  <a:pt x="0" y="372902"/>
                </a:lnTo>
                <a:lnTo>
                  <a:pt x="1881616" y="372902"/>
                </a:lnTo>
                <a:lnTo>
                  <a:pt x="1881616" y="0"/>
                </a:lnTo>
                <a:close/>
              </a:path>
            </a:pathLst>
          </a:custGeom>
          <a:blipFill>
            <a:blip r:embed="rId6"/>
            <a:stretch>
              <a:fillRect/>
            </a:stretch>
          </a:blipFill>
        </p:spPr>
        <p:txBody>
          <a:bodyPr/>
          <a:lstStyle/>
          <a:p>
            <a:endParaRPr lang="en-US"/>
          </a:p>
        </p:txBody>
      </p:sp>
      <p:sp>
        <p:nvSpPr>
          <p:cNvPr id="10" name="Freeform 10">
            <a:extLst>
              <a:ext uri="{C183D7F6-B498-43B3-948B-1728B52AA6E4}">
                <adec:decorative xmlns:adec="http://schemas.microsoft.com/office/drawing/2017/decorative" val="1"/>
              </a:ext>
            </a:extLst>
          </p:cNvPr>
          <p:cNvSpPr/>
          <p:nvPr/>
        </p:nvSpPr>
        <p:spPr>
          <a:xfrm flipH="1">
            <a:off x="-1013369" y="8630097"/>
            <a:ext cx="6835440" cy="1478941"/>
          </a:xfrm>
          <a:custGeom>
            <a:avLst/>
            <a:gdLst/>
            <a:ahLst/>
            <a:cxnLst/>
            <a:rect l="l" t="t" r="r" b="b"/>
            <a:pathLst>
              <a:path w="6835440" h="1478941">
                <a:moveTo>
                  <a:pt x="6835439" y="0"/>
                </a:moveTo>
                <a:lnTo>
                  <a:pt x="0" y="0"/>
                </a:lnTo>
                <a:lnTo>
                  <a:pt x="0" y="1478941"/>
                </a:lnTo>
                <a:lnTo>
                  <a:pt x="6835439" y="1478941"/>
                </a:lnTo>
                <a:lnTo>
                  <a:pt x="683543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a:off x="11799127" y="2366955"/>
            <a:ext cx="7800572" cy="7587829"/>
          </a:xfrm>
          <a:custGeom>
            <a:avLst/>
            <a:gdLst/>
            <a:ahLst/>
            <a:cxnLst/>
            <a:rect l="l" t="t" r="r" b="b"/>
            <a:pathLst>
              <a:path w="7800572" h="7587829">
                <a:moveTo>
                  <a:pt x="0" y="0"/>
                </a:moveTo>
                <a:lnTo>
                  <a:pt x="7800572" y="0"/>
                </a:lnTo>
                <a:lnTo>
                  <a:pt x="7800572" y="7587829"/>
                </a:lnTo>
                <a:lnTo>
                  <a:pt x="0" y="75878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rot="1749488">
            <a:off x="12324019" y="1716011"/>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a:extLst>
              <a:ext uri="{C183D7F6-B498-43B3-948B-1728B52AA6E4}">
                <adec:decorative xmlns:adec="http://schemas.microsoft.com/office/drawing/2017/decorative" val="1"/>
              </a:ext>
            </a:extLst>
          </p:cNvPr>
          <p:cNvSpPr/>
          <p:nvPr/>
        </p:nvSpPr>
        <p:spPr>
          <a:xfrm rot="-10799999" flipH="1">
            <a:off x="38141" y="8931935"/>
            <a:ext cx="1191514" cy="1191514"/>
          </a:xfrm>
          <a:custGeom>
            <a:avLst/>
            <a:gdLst/>
            <a:ahLst/>
            <a:cxnLst/>
            <a:rect l="l" t="t" r="r" b="b"/>
            <a:pathLst>
              <a:path w="1191514" h="1191514">
                <a:moveTo>
                  <a:pt x="1191514" y="0"/>
                </a:moveTo>
                <a:lnTo>
                  <a:pt x="0" y="0"/>
                </a:lnTo>
                <a:lnTo>
                  <a:pt x="0" y="1191514"/>
                </a:lnTo>
                <a:lnTo>
                  <a:pt x="1191514" y="1191514"/>
                </a:lnTo>
                <a:lnTo>
                  <a:pt x="119151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a:extLst>
              <a:ext uri="{C183D7F6-B498-43B3-948B-1728B52AA6E4}">
                <adec:decorative xmlns:adec="http://schemas.microsoft.com/office/drawing/2017/decorative" val="1"/>
              </a:ext>
            </a:extLst>
          </p:cNvPr>
          <p:cNvSpPr/>
          <p:nvPr/>
        </p:nvSpPr>
        <p:spPr>
          <a:xfrm flipH="1">
            <a:off x="4531278" y="9922587"/>
            <a:ext cx="1881616" cy="372902"/>
          </a:xfrm>
          <a:custGeom>
            <a:avLst/>
            <a:gdLst/>
            <a:ahLst/>
            <a:cxnLst/>
            <a:rect l="l" t="t" r="r" b="b"/>
            <a:pathLst>
              <a:path w="1881616" h="372902">
                <a:moveTo>
                  <a:pt x="1881616" y="0"/>
                </a:moveTo>
                <a:lnTo>
                  <a:pt x="0" y="0"/>
                </a:lnTo>
                <a:lnTo>
                  <a:pt x="0" y="372902"/>
                </a:lnTo>
                <a:lnTo>
                  <a:pt x="1881616" y="372902"/>
                </a:lnTo>
                <a:lnTo>
                  <a:pt x="1881616" y="0"/>
                </a:lnTo>
                <a:close/>
              </a:path>
            </a:pathLst>
          </a:custGeom>
          <a:blipFill>
            <a:blip r:embed="rId6"/>
            <a:stretch>
              <a:fillRect/>
            </a:stretch>
          </a:blipFill>
        </p:spPr>
        <p:txBody>
          <a:bodyPr/>
          <a:lstStyle/>
          <a:p>
            <a:endParaRPr lang="en-US"/>
          </a:p>
        </p:txBody>
      </p:sp>
      <p:sp>
        <p:nvSpPr>
          <p:cNvPr id="15" name="Freeform 15">
            <a:extLst>
              <a:ext uri="{C183D7F6-B498-43B3-948B-1728B52AA6E4}">
                <adec:decorative xmlns:adec="http://schemas.microsoft.com/office/drawing/2017/decorative" val="1"/>
              </a:ext>
            </a:extLst>
          </p:cNvPr>
          <p:cNvSpPr/>
          <p:nvPr/>
        </p:nvSpPr>
        <p:spPr>
          <a:xfrm flipH="1">
            <a:off x="1829482" y="9813230"/>
            <a:ext cx="4296723" cy="851532"/>
          </a:xfrm>
          <a:custGeom>
            <a:avLst/>
            <a:gdLst/>
            <a:ahLst/>
            <a:cxnLst/>
            <a:rect l="l" t="t" r="r" b="b"/>
            <a:pathLst>
              <a:path w="4296723" h="851532">
                <a:moveTo>
                  <a:pt x="4296723" y="0"/>
                </a:moveTo>
                <a:lnTo>
                  <a:pt x="0" y="0"/>
                </a:lnTo>
                <a:lnTo>
                  <a:pt x="0" y="851532"/>
                </a:lnTo>
                <a:lnTo>
                  <a:pt x="4296723" y="851532"/>
                </a:lnTo>
                <a:lnTo>
                  <a:pt x="4296723" y="0"/>
                </a:lnTo>
                <a:close/>
              </a:path>
            </a:pathLst>
          </a:custGeom>
          <a:blipFill>
            <a:blip r:embed="rId6"/>
            <a:stretch>
              <a:fillRect/>
            </a:stretch>
          </a:blipFill>
        </p:spPr>
        <p:txBody>
          <a:bodyPr/>
          <a:lstStyle/>
          <a:p>
            <a:endParaRPr lang="en-US"/>
          </a:p>
        </p:txBody>
      </p:sp>
      <p:sp>
        <p:nvSpPr>
          <p:cNvPr id="16" name="TextBox 16"/>
          <p:cNvSpPr txBox="1"/>
          <p:nvPr/>
        </p:nvSpPr>
        <p:spPr>
          <a:xfrm>
            <a:off x="1066800" y="5143500"/>
            <a:ext cx="8443646" cy="1302793"/>
          </a:xfrm>
          <a:prstGeom prst="rect">
            <a:avLst/>
          </a:prstGeom>
        </p:spPr>
        <p:txBody>
          <a:bodyPr lIns="0" tIns="0" rIns="0" bIns="0" rtlCol="0" anchor="t">
            <a:spAutoFit/>
          </a:bodyPr>
          <a:lstStyle/>
          <a:p>
            <a:pPr algn="l">
              <a:lnSpc>
                <a:spcPts val="4899"/>
              </a:lnSpc>
            </a:pPr>
            <a:r>
              <a:rPr lang="en-US" sz="6000" b="1" i="1" dirty="0">
                <a:solidFill>
                  <a:srgbClr val="677E24"/>
                </a:solidFill>
                <a:ea typeface="Poppins Medium Italics"/>
                <a:cs typeface="Poppins Medium Italics"/>
                <a:sym typeface="Poppins Medium Italics"/>
              </a:rPr>
              <a:t>Save Carbon County </a:t>
            </a:r>
          </a:p>
          <a:p>
            <a:pPr algn="l">
              <a:lnSpc>
                <a:spcPts val="4899"/>
              </a:lnSpc>
              <a:spcBef>
                <a:spcPct val="0"/>
              </a:spcBef>
            </a:pPr>
            <a:r>
              <a:rPr lang="en-US" sz="6000" b="1" i="1" dirty="0">
                <a:solidFill>
                  <a:srgbClr val="677E24"/>
                </a:solidFill>
                <a:ea typeface="Poppins Medium Italics"/>
                <a:cs typeface="Poppins Medium Italics"/>
                <a:sym typeface="Poppins Medium Italics"/>
              </a:rPr>
              <a:t>Air Quality Presentation</a:t>
            </a:r>
          </a:p>
        </p:txBody>
      </p:sp>
      <p:sp>
        <p:nvSpPr>
          <p:cNvPr id="17" name="TextBox 17"/>
          <p:cNvSpPr txBox="1"/>
          <p:nvPr/>
        </p:nvSpPr>
        <p:spPr>
          <a:xfrm>
            <a:off x="4588284" y="9388364"/>
            <a:ext cx="8443646" cy="554704"/>
          </a:xfrm>
          <a:prstGeom prst="rect">
            <a:avLst/>
          </a:prstGeom>
        </p:spPr>
        <p:txBody>
          <a:bodyPr lIns="0" tIns="0" rIns="0" bIns="0" rtlCol="0" anchor="t">
            <a:spAutoFit/>
          </a:bodyPr>
          <a:lstStyle/>
          <a:p>
            <a:pPr algn="ctr">
              <a:lnSpc>
                <a:spcPts val="4480"/>
              </a:lnSpc>
              <a:spcBef>
                <a:spcPct val="0"/>
              </a:spcBef>
            </a:pPr>
            <a:r>
              <a:rPr lang="en-US" sz="3600" b="1" i="1" dirty="0">
                <a:solidFill>
                  <a:srgbClr val="000000"/>
                </a:solidFill>
                <a:ea typeface="Poppins Medium Italics"/>
                <a:cs typeface="Poppins Medium Italics"/>
                <a:sym typeface="Poppins Medium Italics"/>
              </a:rPr>
              <a:t>www.savecarboncounty.com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1E4"/>
        </a:solidFill>
        <a:effectLst/>
      </p:bgPr>
    </p:bg>
    <p:spTree>
      <p:nvGrpSpPr>
        <p:cNvPr id="1" name=""/>
        <p:cNvGrpSpPr/>
        <p:nvPr/>
      </p:nvGrpSpPr>
      <p:grpSpPr>
        <a:xfrm>
          <a:off x="0" y="0"/>
          <a:ext cx="0" cy="0"/>
          <a:chOff x="0" y="0"/>
          <a:chExt cx="0" cy="0"/>
        </a:xfrm>
      </p:grpSpPr>
      <p:sp>
        <p:nvSpPr>
          <p:cNvPr id="2" name="Freeform 2"/>
          <p:cNvSpPr/>
          <p:nvPr/>
        </p:nvSpPr>
        <p:spPr>
          <a:xfrm>
            <a:off x="-8760687" y="4674700"/>
            <a:ext cx="30347163" cy="5448749"/>
          </a:xfrm>
          <a:custGeom>
            <a:avLst/>
            <a:gdLst/>
            <a:ahLst/>
            <a:cxnLst/>
            <a:rect l="l" t="t" r="r" b="b"/>
            <a:pathLst>
              <a:path w="30347163" h="5448749">
                <a:moveTo>
                  <a:pt x="0" y="0"/>
                </a:moveTo>
                <a:lnTo>
                  <a:pt x="30347163" y="0"/>
                </a:lnTo>
                <a:lnTo>
                  <a:pt x="30347163" y="5448749"/>
                </a:lnTo>
                <a:lnTo>
                  <a:pt x="0" y="5448749"/>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3" name="Group 3"/>
          <p:cNvGrpSpPr/>
          <p:nvPr/>
        </p:nvGrpSpPr>
        <p:grpSpPr>
          <a:xfrm>
            <a:off x="0" y="9954784"/>
            <a:ext cx="18288000" cy="332216"/>
            <a:chOff x="0" y="0"/>
            <a:chExt cx="4816593" cy="87497"/>
          </a:xfrm>
        </p:grpSpPr>
        <p:sp>
          <p:nvSpPr>
            <p:cNvPr id="4" name="Freeform 4"/>
            <p:cNvSpPr/>
            <p:nvPr/>
          </p:nvSpPr>
          <p:spPr>
            <a:xfrm>
              <a:off x="0" y="0"/>
              <a:ext cx="4816592" cy="87497"/>
            </a:xfrm>
            <a:custGeom>
              <a:avLst/>
              <a:gdLst/>
              <a:ahLst/>
              <a:cxnLst/>
              <a:rect l="l" t="t" r="r" b="b"/>
              <a:pathLst>
                <a:path w="4816592" h="87497">
                  <a:moveTo>
                    <a:pt x="0" y="0"/>
                  </a:moveTo>
                  <a:lnTo>
                    <a:pt x="4816592" y="0"/>
                  </a:lnTo>
                  <a:lnTo>
                    <a:pt x="4816592" y="87497"/>
                  </a:lnTo>
                  <a:lnTo>
                    <a:pt x="0" y="87497"/>
                  </a:lnTo>
                  <a:close/>
                </a:path>
              </a:pathLst>
            </a:custGeom>
            <a:solidFill>
              <a:srgbClr val="A69164"/>
            </a:solidFill>
          </p:spPr>
          <p:txBody>
            <a:bodyPr/>
            <a:lstStyle/>
            <a:p>
              <a:endParaRPr lang="en-US"/>
            </a:p>
          </p:txBody>
        </p:sp>
        <p:sp>
          <p:nvSpPr>
            <p:cNvPr id="5" name="TextBox 5"/>
            <p:cNvSpPr txBox="1"/>
            <p:nvPr/>
          </p:nvSpPr>
          <p:spPr>
            <a:xfrm>
              <a:off x="0" y="-38100"/>
              <a:ext cx="4816593" cy="12559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028700" y="5552279"/>
            <a:ext cx="15965860" cy="3693590"/>
            <a:chOff x="0" y="0"/>
            <a:chExt cx="21858563" cy="5056826"/>
          </a:xfrm>
        </p:grpSpPr>
        <p:sp>
          <p:nvSpPr>
            <p:cNvPr id="7" name="Freeform 7"/>
            <p:cNvSpPr/>
            <p:nvPr/>
          </p:nvSpPr>
          <p:spPr>
            <a:xfrm>
              <a:off x="0" y="0"/>
              <a:ext cx="21858563" cy="5056826"/>
            </a:xfrm>
            <a:custGeom>
              <a:avLst/>
              <a:gdLst/>
              <a:ahLst/>
              <a:cxnLst/>
              <a:rect l="l" t="t" r="r" b="b"/>
              <a:pathLst>
                <a:path w="21858563" h="5056826">
                  <a:moveTo>
                    <a:pt x="0" y="0"/>
                  </a:moveTo>
                  <a:lnTo>
                    <a:pt x="21858563" y="0"/>
                  </a:lnTo>
                  <a:lnTo>
                    <a:pt x="21858563" y="5056826"/>
                  </a:lnTo>
                  <a:lnTo>
                    <a:pt x="0" y="5056826"/>
                  </a:lnTo>
                  <a:close/>
                </a:path>
              </a:pathLst>
            </a:custGeom>
            <a:solidFill>
              <a:srgbClr val="665634"/>
            </a:solidFill>
            <a:ln cap="sq">
              <a:noFill/>
              <a:prstDash val="solid"/>
              <a:miter/>
            </a:ln>
          </p:spPr>
          <p:txBody>
            <a:bodyPr/>
            <a:lstStyle/>
            <a:p>
              <a:endParaRPr lang="en-US"/>
            </a:p>
          </p:txBody>
        </p:sp>
        <p:sp>
          <p:nvSpPr>
            <p:cNvPr id="8" name="TextBox 8"/>
            <p:cNvSpPr txBox="1"/>
            <p:nvPr/>
          </p:nvSpPr>
          <p:spPr>
            <a:xfrm>
              <a:off x="0" y="-66675"/>
              <a:ext cx="21858563" cy="5123501"/>
            </a:xfrm>
            <a:prstGeom prst="rect">
              <a:avLst/>
            </a:prstGeom>
          </p:spPr>
          <p:txBody>
            <a:bodyPr lIns="50800" tIns="50800" rIns="50800" bIns="50800" rtlCol="0" anchor="ctr"/>
            <a:lstStyle/>
            <a:p>
              <a:pPr marL="0" lvl="0" indent="0" algn="ctr">
                <a:lnSpc>
                  <a:spcPts val="2800"/>
                </a:lnSpc>
                <a:spcBef>
                  <a:spcPct val="0"/>
                </a:spcBef>
              </a:pPr>
              <a:endParaRPr/>
            </a:p>
          </p:txBody>
        </p:sp>
      </p:grpSp>
      <p:sp>
        <p:nvSpPr>
          <p:cNvPr id="9" name="Freeform 9"/>
          <p:cNvSpPr/>
          <p:nvPr/>
        </p:nvSpPr>
        <p:spPr>
          <a:xfrm>
            <a:off x="12866482" y="2842222"/>
            <a:ext cx="1446968" cy="1446968"/>
          </a:xfrm>
          <a:custGeom>
            <a:avLst/>
            <a:gdLst/>
            <a:ahLst/>
            <a:cxnLst/>
            <a:rect l="l" t="t" r="r" b="b"/>
            <a:pathLst>
              <a:path w="1446968" h="1446968">
                <a:moveTo>
                  <a:pt x="0" y="0"/>
                </a:moveTo>
                <a:lnTo>
                  <a:pt x="1446967" y="0"/>
                </a:lnTo>
                <a:lnTo>
                  <a:pt x="1446967" y="1446968"/>
                </a:lnTo>
                <a:lnTo>
                  <a:pt x="0" y="1446968"/>
                </a:lnTo>
                <a:lnTo>
                  <a:pt x="0" y="0"/>
                </a:lnTo>
                <a:close/>
              </a:path>
            </a:pathLst>
          </a:custGeom>
          <a:blipFill>
            <a:blip r:embed="rId4"/>
            <a:stretch>
              <a:fillRect/>
            </a:stretch>
          </a:blipFill>
        </p:spPr>
        <p:txBody>
          <a:bodyPr/>
          <a:lstStyle/>
          <a:p>
            <a:endParaRPr lang="en-US"/>
          </a:p>
        </p:txBody>
      </p:sp>
      <p:sp>
        <p:nvSpPr>
          <p:cNvPr id="10" name="Freeform 10"/>
          <p:cNvSpPr/>
          <p:nvPr/>
        </p:nvSpPr>
        <p:spPr>
          <a:xfrm flipH="1">
            <a:off x="11736557" y="382816"/>
            <a:ext cx="5031865" cy="4409171"/>
          </a:xfrm>
          <a:custGeom>
            <a:avLst/>
            <a:gdLst/>
            <a:ahLst/>
            <a:cxnLst/>
            <a:rect l="l" t="t" r="r" b="b"/>
            <a:pathLst>
              <a:path w="5031865" h="4409171">
                <a:moveTo>
                  <a:pt x="5031864" y="0"/>
                </a:moveTo>
                <a:lnTo>
                  <a:pt x="0" y="0"/>
                </a:lnTo>
                <a:lnTo>
                  <a:pt x="0" y="4409171"/>
                </a:lnTo>
                <a:lnTo>
                  <a:pt x="5031864" y="4409171"/>
                </a:lnTo>
                <a:lnTo>
                  <a:pt x="5031864" y="0"/>
                </a:lnTo>
                <a:close/>
              </a:path>
            </a:pathLst>
          </a:custGeom>
          <a:blipFill>
            <a:blip r:embed="rId5"/>
            <a:stretch>
              <a:fillRect/>
            </a:stretch>
          </a:blipFill>
        </p:spPr>
        <p:txBody>
          <a:bodyPr/>
          <a:lstStyle/>
          <a:p>
            <a:endParaRPr lang="en-US"/>
          </a:p>
        </p:txBody>
      </p:sp>
      <p:sp>
        <p:nvSpPr>
          <p:cNvPr id="11" name="TextBox 11"/>
          <p:cNvSpPr txBox="1"/>
          <p:nvPr/>
        </p:nvSpPr>
        <p:spPr>
          <a:xfrm>
            <a:off x="1028700" y="3707523"/>
            <a:ext cx="9867900" cy="1647246"/>
          </a:xfrm>
          <a:prstGeom prst="rect">
            <a:avLst/>
          </a:prstGeom>
        </p:spPr>
        <p:txBody>
          <a:bodyPr wrap="square" lIns="0" tIns="0" rIns="0" bIns="0" rtlCol="0" anchor="t">
            <a:spAutoFit/>
          </a:bodyPr>
          <a:lstStyle/>
          <a:p>
            <a:pPr algn="l">
              <a:lnSpc>
                <a:spcPts val="3192"/>
              </a:lnSpc>
              <a:spcBef>
                <a:spcPct val="0"/>
              </a:spcBef>
            </a:pPr>
            <a:r>
              <a:rPr lang="en-US" sz="3200" b="1" dirty="0">
                <a:solidFill>
                  <a:srgbClr val="000000"/>
                </a:solidFill>
                <a:ea typeface="Poppins Medium"/>
                <a:cs typeface="Poppins Medium"/>
                <a:sym typeface="Poppins Medium"/>
              </a:rPr>
              <a:t>When the air is clean, everything feels better. Clean air also helps stop too much heat from staying around the Earth. By keeping the air clean, we are helping the whole planet stay happy and healthy for a long, long time.</a:t>
            </a:r>
          </a:p>
        </p:txBody>
      </p:sp>
      <p:sp>
        <p:nvSpPr>
          <p:cNvPr id="12" name="TextBox 12"/>
          <p:cNvSpPr txBox="1"/>
          <p:nvPr/>
        </p:nvSpPr>
        <p:spPr>
          <a:xfrm>
            <a:off x="1028700" y="1076101"/>
            <a:ext cx="9526775" cy="2594172"/>
          </a:xfrm>
          <a:prstGeom prst="rect">
            <a:avLst/>
          </a:prstGeom>
        </p:spPr>
        <p:txBody>
          <a:bodyPr lIns="0" tIns="0" rIns="0" bIns="0" rtlCol="0" anchor="t">
            <a:spAutoFit/>
          </a:bodyPr>
          <a:lstStyle/>
          <a:p>
            <a:pPr algn="l">
              <a:lnSpc>
                <a:spcPts val="9898"/>
              </a:lnSpc>
            </a:pPr>
            <a:r>
              <a:rPr lang="en-US" sz="11000" b="1" dirty="0">
                <a:solidFill>
                  <a:srgbClr val="677E24"/>
                </a:solidFill>
                <a:ea typeface="Cubao Narrow"/>
                <a:cs typeface="Cubao Narrow"/>
                <a:sym typeface="Cubao Narrow"/>
              </a:rPr>
              <a:t>Why Clean Air Helps the Earth</a:t>
            </a:r>
          </a:p>
        </p:txBody>
      </p:sp>
      <p:sp>
        <p:nvSpPr>
          <p:cNvPr id="13" name="Freeform 13"/>
          <p:cNvSpPr/>
          <p:nvPr/>
        </p:nvSpPr>
        <p:spPr>
          <a:xfrm rot="-1822790" flipH="1">
            <a:off x="12605079" y="2905743"/>
            <a:ext cx="1446968" cy="1446968"/>
          </a:xfrm>
          <a:custGeom>
            <a:avLst/>
            <a:gdLst/>
            <a:ahLst/>
            <a:cxnLst/>
            <a:rect l="l" t="t" r="r" b="b"/>
            <a:pathLst>
              <a:path w="1446968" h="1446968">
                <a:moveTo>
                  <a:pt x="1446968" y="0"/>
                </a:moveTo>
                <a:lnTo>
                  <a:pt x="0" y="0"/>
                </a:lnTo>
                <a:lnTo>
                  <a:pt x="0" y="1446968"/>
                </a:lnTo>
                <a:lnTo>
                  <a:pt x="1446968" y="1446968"/>
                </a:lnTo>
                <a:lnTo>
                  <a:pt x="1446968" y="0"/>
                </a:lnTo>
                <a:close/>
              </a:path>
            </a:pathLst>
          </a:custGeom>
          <a:blipFill>
            <a:blip r:embed="rId4"/>
            <a:stretch>
              <a:fillRect/>
            </a:stretch>
          </a:blipFill>
        </p:spPr>
        <p:txBody>
          <a:bodyPr/>
          <a:lstStyle/>
          <a:p>
            <a:endParaRPr lang="en-US"/>
          </a:p>
        </p:txBody>
      </p:sp>
      <p:sp>
        <p:nvSpPr>
          <p:cNvPr id="14" name="Freeform 14"/>
          <p:cNvSpPr/>
          <p:nvPr/>
        </p:nvSpPr>
        <p:spPr>
          <a:xfrm rot="1052208">
            <a:off x="13092410" y="2856349"/>
            <a:ext cx="1446968" cy="1446968"/>
          </a:xfrm>
          <a:custGeom>
            <a:avLst/>
            <a:gdLst/>
            <a:ahLst/>
            <a:cxnLst/>
            <a:rect l="l" t="t" r="r" b="b"/>
            <a:pathLst>
              <a:path w="1446968" h="1446968">
                <a:moveTo>
                  <a:pt x="0" y="0"/>
                </a:moveTo>
                <a:lnTo>
                  <a:pt x="1446968" y="0"/>
                </a:lnTo>
                <a:lnTo>
                  <a:pt x="1446968" y="1446968"/>
                </a:lnTo>
                <a:lnTo>
                  <a:pt x="0" y="1446968"/>
                </a:lnTo>
                <a:lnTo>
                  <a:pt x="0" y="0"/>
                </a:lnTo>
                <a:close/>
              </a:path>
            </a:pathLst>
          </a:custGeom>
          <a:blipFill>
            <a:blip r:embed="rId4"/>
            <a:stretch>
              <a:fillRect/>
            </a:stretch>
          </a:blipFill>
        </p:spPr>
        <p:txBody>
          <a:bodyPr/>
          <a:lstStyle/>
          <a:p>
            <a:endParaRPr lang="en-US"/>
          </a:p>
        </p:txBody>
      </p:sp>
      <p:grpSp>
        <p:nvGrpSpPr>
          <p:cNvPr id="15" name="Group 15"/>
          <p:cNvGrpSpPr/>
          <p:nvPr/>
        </p:nvGrpSpPr>
        <p:grpSpPr>
          <a:xfrm>
            <a:off x="12186287" y="4305300"/>
            <a:ext cx="2807357" cy="1017739"/>
            <a:chOff x="0" y="0"/>
            <a:chExt cx="3843500" cy="1177480"/>
          </a:xfrm>
        </p:grpSpPr>
        <p:sp>
          <p:nvSpPr>
            <p:cNvPr id="16" name="Freeform 16"/>
            <p:cNvSpPr/>
            <p:nvPr/>
          </p:nvSpPr>
          <p:spPr>
            <a:xfrm>
              <a:off x="0" y="0"/>
              <a:ext cx="3843500" cy="1177480"/>
            </a:xfrm>
            <a:custGeom>
              <a:avLst/>
              <a:gdLst/>
              <a:ahLst/>
              <a:cxnLst/>
              <a:rect l="l" t="t" r="r" b="b"/>
              <a:pathLst>
                <a:path w="3843500" h="1177480">
                  <a:moveTo>
                    <a:pt x="0" y="0"/>
                  </a:moveTo>
                  <a:lnTo>
                    <a:pt x="3843500" y="0"/>
                  </a:lnTo>
                  <a:lnTo>
                    <a:pt x="3843500" y="1177480"/>
                  </a:lnTo>
                  <a:lnTo>
                    <a:pt x="0" y="1177480"/>
                  </a:lnTo>
                  <a:close/>
                </a:path>
              </a:pathLst>
            </a:custGeom>
            <a:solidFill>
              <a:srgbClr val="665634"/>
            </a:solidFill>
            <a:ln cap="sq">
              <a:noFill/>
              <a:prstDash val="solid"/>
              <a:miter/>
            </a:ln>
          </p:spPr>
          <p:txBody>
            <a:bodyPr/>
            <a:lstStyle/>
            <a:p>
              <a:endParaRPr lang="en-US" dirty="0"/>
            </a:p>
          </p:txBody>
        </p:sp>
        <p:sp>
          <p:nvSpPr>
            <p:cNvPr id="17" name="TextBox 17"/>
            <p:cNvSpPr txBox="1"/>
            <p:nvPr/>
          </p:nvSpPr>
          <p:spPr>
            <a:xfrm>
              <a:off x="0" y="-66675"/>
              <a:ext cx="3843500" cy="1244155"/>
            </a:xfrm>
            <a:prstGeom prst="rect">
              <a:avLst/>
            </a:prstGeom>
          </p:spPr>
          <p:txBody>
            <a:bodyPr lIns="50800" tIns="50800" rIns="50800" bIns="50800" rtlCol="0" anchor="ctr"/>
            <a:lstStyle/>
            <a:p>
              <a:pPr marL="0" lvl="0" indent="0" algn="ctr">
                <a:lnSpc>
                  <a:spcPts val="2800"/>
                </a:lnSpc>
                <a:spcBef>
                  <a:spcPct val="0"/>
                </a:spcBef>
              </a:pPr>
              <a:endParaRPr/>
            </a:p>
          </p:txBody>
        </p:sp>
      </p:grpSp>
      <p:sp>
        <p:nvSpPr>
          <p:cNvPr id="18" name="Freeform 18"/>
          <p:cNvSpPr/>
          <p:nvPr/>
        </p:nvSpPr>
        <p:spPr>
          <a:xfrm>
            <a:off x="8911647" y="571500"/>
            <a:ext cx="1864626" cy="640753"/>
          </a:xfrm>
          <a:custGeom>
            <a:avLst/>
            <a:gdLst/>
            <a:ahLst/>
            <a:cxnLst/>
            <a:rect l="l" t="t" r="r" b="b"/>
            <a:pathLst>
              <a:path w="1864626" h="640753">
                <a:moveTo>
                  <a:pt x="0" y="0"/>
                </a:moveTo>
                <a:lnTo>
                  <a:pt x="1864625" y="0"/>
                </a:lnTo>
                <a:lnTo>
                  <a:pt x="1864625" y="640753"/>
                </a:lnTo>
                <a:lnTo>
                  <a:pt x="0" y="640753"/>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grpSp>
        <p:nvGrpSpPr>
          <p:cNvPr id="19" name="Group 19"/>
          <p:cNvGrpSpPr/>
          <p:nvPr/>
        </p:nvGrpSpPr>
        <p:grpSpPr>
          <a:xfrm>
            <a:off x="16017154" y="649089"/>
            <a:ext cx="1502535" cy="150253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txBody>
            <a:bodyPr/>
            <a:lstStyle/>
            <a:p>
              <a:endParaRPr lang="en-US"/>
            </a:p>
          </p:txBody>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2800"/>
                </a:lnSpc>
              </a:pPr>
              <a:endParaRPr/>
            </a:p>
          </p:txBody>
        </p:sp>
      </p:grpSp>
      <p:sp>
        <p:nvSpPr>
          <p:cNvPr id="22" name="Freeform 22"/>
          <p:cNvSpPr/>
          <p:nvPr/>
        </p:nvSpPr>
        <p:spPr>
          <a:xfrm>
            <a:off x="16540874" y="1400356"/>
            <a:ext cx="2614056" cy="898285"/>
          </a:xfrm>
          <a:custGeom>
            <a:avLst/>
            <a:gdLst/>
            <a:ahLst/>
            <a:cxnLst/>
            <a:rect l="l" t="t" r="r" b="b"/>
            <a:pathLst>
              <a:path w="2614056" h="898285">
                <a:moveTo>
                  <a:pt x="0" y="0"/>
                </a:moveTo>
                <a:lnTo>
                  <a:pt x="2614056" y="0"/>
                </a:lnTo>
                <a:lnTo>
                  <a:pt x="2614056" y="898285"/>
                </a:lnTo>
                <a:lnTo>
                  <a:pt x="0" y="898285"/>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23" name="Freeform 23"/>
          <p:cNvSpPr/>
          <p:nvPr/>
        </p:nvSpPr>
        <p:spPr>
          <a:xfrm>
            <a:off x="10122544" y="891876"/>
            <a:ext cx="1307456" cy="697452"/>
          </a:xfrm>
          <a:custGeom>
            <a:avLst/>
            <a:gdLst/>
            <a:ahLst/>
            <a:cxnLst/>
            <a:rect l="l" t="t" r="r" b="b"/>
            <a:pathLst>
              <a:path w="1307456" h="697452">
                <a:moveTo>
                  <a:pt x="0" y="0"/>
                </a:moveTo>
                <a:lnTo>
                  <a:pt x="1307456" y="0"/>
                </a:lnTo>
                <a:lnTo>
                  <a:pt x="1307456" y="697452"/>
                </a:lnTo>
                <a:lnTo>
                  <a:pt x="0" y="6974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4" name="Group 24"/>
          <p:cNvGrpSpPr/>
          <p:nvPr/>
        </p:nvGrpSpPr>
        <p:grpSpPr>
          <a:xfrm>
            <a:off x="4874521" y="6823789"/>
            <a:ext cx="2807357" cy="1150571"/>
            <a:chOff x="0" y="0"/>
            <a:chExt cx="3843500" cy="1575225"/>
          </a:xfrm>
        </p:grpSpPr>
        <p:sp>
          <p:nvSpPr>
            <p:cNvPr id="25" name="Freeform 25"/>
            <p:cNvSpPr/>
            <p:nvPr/>
          </p:nvSpPr>
          <p:spPr>
            <a:xfrm>
              <a:off x="0" y="0"/>
              <a:ext cx="3843500" cy="1575225"/>
            </a:xfrm>
            <a:custGeom>
              <a:avLst/>
              <a:gdLst/>
              <a:ahLst/>
              <a:cxnLst/>
              <a:rect l="l" t="t" r="r" b="b"/>
              <a:pathLst>
                <a:path w="3843500" h="1575225">
                  <a:moveTo>
                    <a:pt x="0" y="0"/>
                  </a:moveTo>
                  <a:lnTo>
                    <a:pt x="3843500" y="0"/>
                  </a:lnTo>
                  <a:lnTo>
                    <a:pt x="3843500" y="1575225"/>
                  </a:lnTo>
                  <a:lnTo>
                    <a:pt x="0" y="1575225"/>
                  </a:lnTo>
                  <a:close/>
                </a:path>
              </a:pathLst>
            </a:custGeom>
            <a:solidFill>
              <a:srgbClr val="FAEFD6"/>
            </a:solidFill>
          </p:spPr>
          <p:txBody>
            <a:bodyPr/>
            <a:lstStyle/>
            <a:p>
              <a:endParaRPr lang="en-US"/>
            </a:p>
          </p:txBody>
        </p:sp>
        <p:sp>
          <p:nvSpPr>
            <p:cNvPr id="26" name="TextBox 26"/>
            <p:cNvSpPr txBox="1"/>
            <p:nvPr/>
          </p:nvSpPr>
          <p:spPr>
            <a:xfrm>
              <a:off x="0" y="-66675"/>
              <a:ext cx="3843500" cy="1641900"/>
            </a:xfrm>
            <a:prstGeom prst="rect">
              <a:avLst/>
            </a:prstGeom>
          </p:spPr>
          <p:txBody>
            <a:bodyPr lIns="50800" tIns="50800" rIns="50800" bIns="50800" rtlCol="0" anchor="ctr"/>
            <a:lstStyle/>
            <a:p>
              <a:pPr algn="ctr">
                <a:lnSpc>
                  <a:spcPts val="2800"/>
                </a:lnSpc>
              </a:pPr>
              <a:endParaRPr/>
            </a:p>
          </p:txBody>
        </p:sp>
      </p:grpSp>
      <p:sp>
        <p:nvSpPr>
          <p:cNvPr id="27" name="Freeform 27"/>
          <p:cNvSpPr/>
          <p:nvPr/>
        </p:nvSpPr>
        <p:spPr>
          <a:xfrm>
            <a:off x="1622562" y="6099720"/>
            <a:ext cx="2852874" cy="2598708"/>
          </a:xfrm>
          <a:custGeom>
            <a:avLst/>
            <a:gdLst/>
            <a:ahLst/>
            <a:cxnLst/>
            <a:rect l="l" t="t" r="r" b="b"/>
            <a:pathLst>
              <a:path w="2852874" h="2598708">
                <a:moveTo>
                  <a:pt x="0" y="0"/>
                </a:moveTo>
                <a:lnTo>
                  <a:pt x="2852873" y="0"/>
                </a:lnTo>
                <a:lnTo>
                  <a:pt x="2852873" y="2598709"/>
                </a:lnTo>
                <a:lnTo>
                  <a:pt x="0" y="2598709"/>
                </a:lnTo>
                <a:lnTo>
                  <a:pt x="0" y="0"/>
                </a:lnTo>
                <a:close/>
              </a:path>
            </a:pathLst>
          </a:custGeom>
          <a:blipFill>
            <a:blip r:embed="rId10"/>
            <a:stretch>
              <a:fillRect/>
            </a:stretch>
          </a:blipFill>
        </p:spPr>
        <p:txBody>
          <a:bodyPr/>
          <a:lstStyle/>
          <a:p>
            <a:endParaRPr lang="en-US"/>
          </a:p>
        </p:txBody>
      </p:sp>
      <p:sp>
        <p:nvSpPr>
          <p:cNvPr id="28" name="Freeform 28"/>
          <p:cNvSpPr/>
          <p:nvPr/>
        </p:nvSpPr>
        <p:spPr>
          <a:xfrm>
            <a:off x="9329933" y="5463822"/>
            <a:ext cx="3465859" cy="3819128"/>
          </a:xfrm>
          <a:custGeom>
            <a:avLst/>
            <a:gdLst/>
            <a:ahLst/>
            <a:cxnLst/>
            <a:rect l="l" t="t" r="r" b="b"/>
            <a:pathLst>
              <a:path w="3465859" h="3819128">
                <a:moveTo>
                  <a:pt x="0" y="0"/>
                </a:moveTo>
                <a:lnTo>
                  <a:pt x="3465858" y="0"/>
                </a:lnTo>
                <a:lnTo>
                  <a:pt x="3465858" y="3819128"/>
                </a:lnTo>
                <a:lnTo>
                  <a:pt x="0" y="3819128"/>
                </a:lnTo>
                <a:lnTo>
                  <a:pt x="0" y="0"/>
                </a:lnTo>
                <a:close/>
              </a:path>
            </a:pathLst>
          </a:custGeom>
          <a:blipFill>
            <a:blip r:embed="rId11"/>
            <a:stretch>
              <a:fillRect/>
            </a:stretch>
          </a:blipFill>
        </p:spPr>
        <p:txBody>
          <a:bodyPr/>
          <a:lstStyle/>
          <a:p>
            <a:endParaRPr lang="en-US"/>
          </a:p>
        </p:txBody>
      </p:sp>
      <p:sp>
        <p:nvSpPr>
          <p:cNvPr id="29" name="TextBox 29"/>
          <p:cNvSpPr txBox="1"/>
          <p:nvPr/>
        </p:nvSpPr>
        <p:spPr>
          <a:xfrm>
            <a:off x="12263207" y="4474907"/>
            <a:ext cx="2653518" cy="723147"/>
          </a:xfrm>
          <a:prstGeom prst="rect">
            <a:avLst/>
          </a:prstGeom>
        </p:spPr>
        <p:txBody>
          <a:bodyPr lIns="0" tIns="0" rIns="0" bIns="0" rtlCol="0" anchor="t">
            <a:spAutoFit/>
          </a:bodyPr>
          <a:lstStyle/>
          <a:p>
            <a:pPr algn="ctr">
              <a:lnSpc>
                <a:spcPts val="2800"/>
              </a:lnSpc>
              <a:spcBef>
                <a:spcPct val="0"/>
              </a:spcBef>
            </a:pPr>
            <a:r>
              <a:rPr lang="en-US" sz="2800" b="1" dirty="0">
                <a:solidFill>
                  <a:srgbClr val="FFFFFF"/>
                </a:solidFill>
                <a:ea typeface="Poppins"/>
                <a:cs typeface="Poppins"/>
                <a:sym typeface="Poppins"/>
              </a:rPr>
              <a:t>Pe</a:t>
            </a:r>
            <a:r>
              <a:rPr lang="en-US" sz="2800" b="1" u="none" strike="noStrike" dirty="0">
                <a:solidFill>
                  <a:srgbClr val="FFFFFF"/>
                </a:solidFill>
                <a:ea typeface="Poppins"/>
                <a:cs typeface="Poppins"/>
                <a:sym typeface="Poppins"/>
              </a:rPr>
              <a:t>ople can breathe easily</a:t>
            </a:r>
          </a:p>
        </p:txBody>
      </p:sp>
      <p:sp>
        <p:nvSpPr>
          <p:cNvPr id="30" name="TextBox 30"/>
          <p:cNvSpPr txBox="1"/>
          <p:nvPr/>
        </p:nvSpPr>
        <p:spPr>
          <a:xfrm>
            <a:off x="4951441" y="6926036"/>
            <a:ext cx="2653518" cy="431400"/>
          </a:xfrm>
          <a:prstGeom prst="rect">
            <a:avLst/>
          </a:prstGeom>
        </p:spPr>
        <p:txBody>
          <a:bodyPr lIns="0" tIns="0" rIns="0" bIns="0" rtlCol="0" anchor="t">
            <a:spAutoFit/>
          </a:bodyPr>
          <a:lstStyle/>
          <a:p>
            <a:pPr algn="ctr">
              <a:lnSpc>
                <a:spcPts val="3499"/>
              </a:lnSpc>
              <a:spcBef>
                <a:spcPct val="0"/>
              </a:spcBef>
            </a:pPr>
            <a:r>
              <a:rPr lang="en-US" sz="2800" b="1" u="none" strike="noStrike" dirty="0">
                <a:solidFill>
                  <a:srgbClr val="3D1E22"/>
                </a:solidFill>
                <a:ea typeface="Poppins"/>
                <a:cs typeface="Poppins"/>
                <a:sym typeface="Poppins"/>
              </a:rPr>
              <a:t> birds can fly high</a:t>
            </a:r>
          </a:p>
        </p:txBody>
      </p:sp>
      <p:grpSp>
        <p:nvGrpSpPr>
          <p:cNvPr id="31" name="Group 31"/>
          <p:cNvGrpSpPr/>
          <p:nvPr/>
        </p:nvGrpSpPr>
        <p:grpSpPr>
          <a:xfrm>
            <a:off x="12980275" y="6823789"/>
            <a:ext cx="2807357" cy="1150571"/>
            <a:chOff x="0" y="0"/>
            <a:chExt cx="3843500" cy="1575225"/>
          </a:xfrm>
        </p:grpSpPr>
        <p:sp>
          <p:nvSpPr>
            <p:cNvPr id="32" name="Freeform 32"/>
            <p:cNvSpPr/>
            <p:nvPr/>
          </p:nvSpPr>
          <p:spPr>
            <a:xfrm>
              <a:off x="0" y="0"/>
              <a:ext cx="3843500" cy="1575225"/>
            </a:xfrm>
            <a:custGeom>
              <a:avLst/>
              <a:gdLst/>
              <a:ahLst/>
              <a:cxnLst/>
              <a:rect l="l" t="t" r="r" b="b"/>
              <a:pathLst>
                <a:path w="3843500" h="1575225">
                  <a:moveTo>
                    <a:pt x="0" y="0"/>
                  </a:moveTo>
                  <a:lnTo>
                    <a:pt x="3843500" y="0"/>
                  </a:lnTo>
                  <a:lnTo>
                    <a:pt x="3843500" y="1575225"/>
                  </a:lnTo>
                  <a:lnTo>
                    <a:pt x="0" y="1575225"/>
                  </a:lnTo>
                  <a:close/>
                </a:path>
              </a:pathLst>
            </a:custGeom>
            <a:solidFill>
              <a:srgbClr val="FAEFD6"/>
            </a:solidFill>
          </p:spPr>
          <p:txBody>
            <a:bodyPr/>
            <a:lstStyle/>
            <a:p>
              <a:endParaRPr lang="en-US"/>
            </a:p>
          </p:txBody>
        </p:sp>
        <p:sp>
          <p:nvSpPr>
            <p:cNvPr id="33" name="TextBox 33"/>
            <p:cNvSpPr txBox="1"/>
            <p:nvPr/>
          </p:nvSpPr>
          <p:spPr>
            <a:xfrm>
              <a:off x="0" y="-66675"/>
              <a:ext cx="3843500" cy="1641900"/>
            </a:xfrm>
            <a:prstGeom prst="rect">
              <a:avLst/>
            </a:prstGeom>
          </p:spPr>
          <p:txBody>
            <a:bodyPr lIns="50800" tIns="50800" rIns="50800" bIns="50800" rtlCol="0" anchor="ctr"/>
            <a:lstStyle/>
            <a:p>
              <a:pPr algn="ctr">
                <a:lnSpc>
                  <a:spcPts val="2800"/>
                </a:lnSpc>
              </a:pPr>
              <a:endParaRPr/>
            </a:p>
          </p:txBody>
        </p:sp>
      </p:grpSp>
      <p:sp>
        <p:nvSpPr>
          <p:cNvPr id="34" name="TextBox 34"/>
          <p:cNvSpPr txBox="1"/>
          <p:nvPr/>
        </p:nvSpPr>
        <p:spPr>
          <a:xfrm>
            <a:off x="13057194" y="6926036"/>
            <a:ext cx="2653518" cy="879401"/>
          </a:xfrm>
          <a:prstGeom prst="rect">
            <a:avLst/>
          </a:prstGeom>
        </p:spPr>
        <p:txBody>
          <a:bodyPr lIns="0" tIns="0" rIns="0" bIns="0" rtlCol="0" anchor="t">
            <a:spAutoFit/>
          </a:bodyPr>
          <a:lstStyle/>
          <a:p>
            <a:pPr algn="ctr">
              <a:lnSpc>
                <a:spcPts val="3499"/>
              </a:lnSpc>
              <a:spcBef>
                <a:spcPct val="0"/>
              </a:spcBef>
            </a:pPr>
            <a:r>
              <a:rPr lang="en-US" sz="2800" b="1">
                <a:solidFill>
                  <a:srgbClr val="3D1E22"/>
                </a:solidFill>
                <a:ea typeface="Poppins"/>
                <a:cs typeface="Poppins"/>
                <a:sym typeface="Poppins"/>
              </a:rPr>
              <a:t>t</a:t>
            </a:r>
            <a:r>
              <a:rPr lang="en-US" sz="2800" b="1" u="none" strike="noStrike">
                <a:solidFill>
                  <a:srgbClr val="3D1E22"/>
                </a:solidFill>
                <a:ea typeface="Poppins"/>
                <a:cs typeface="Poppins"/>
                <a:sym typeface="Poppins"/>
              </a:rPr>
              <a:t>rees can grow tall and strong</a:t>
            </a:r>
          </a:p>
        </p:txBody>
      </p:sp>
      <p:grpSp>
        <p:nvGrpSpPr>
          <p:cNvPr id="35" name="Group 15">
            <a:extLst>
              <a:ext uri="{FF2B5EF4-FFF2-40B4-BE49-F238E27FC236}">
                <a16:creationId xmlns:a16="http://schemas.microsoft.com/office/drawing/2014/main" id="{716ABA99-F427-3FA3-B9F9-AC46BF2DC8DC}"/>
              </a:ext>
            </a:extLst>
          </p:cNvPr>
          <p:cNvGrpSpPr/>
          <p:nvPr/>
        </p:nvGrpSpPr>
        <p:grpSpPr>
          <a:xfrm>
            <a:off x="12192000" y="4305300"/>
            <a:ext cx="2807357" cy="1017739"/>
            <a:chOff x="0" y="0"/>
            <a:chExt cx="3843500" cy="1177480"/>
          </a:xfrm>
        </p:grpSpPr>
        <p:sp>
          <p:nvSpPr>
            <p:cNvPr id="36" name="Freeform 16">
              <a:extLst>
                <a:ext uri="{FF2B5EF4-FFF2-40B4-BE49-F238E27FC236}">
                  <a16:creationId xmlns:a16="http://schemas.microsoft.com/office/drawing/2014/main" id="{7374A08C-A8A8-3FB7-1DFE-BFAECFB38842}"/>
                </a:ext>
              </a:extLst>
            </p:cNvPr>
            <p:cNvSpPr/>
            <p:nvPr/>
          </p:nvSpPr>
          <p:spPr>
            <a:xfrm>
              <a:off x="0" y="0"/>
              <a:ext cx="3843500" cy="1177480"/>
            </a:xfrm>
            <a:custGeom>
              <a:avLst/>
              <a:gdLst/>
              <a:ahLst/>
              <a:cxnLst/>
              <a:rect l="l" t="t" r="r" b="b"/>
              <a:pathLst>
                <a:path w="3843500" h="1177480">
                  <a:moveTo>
                    <a:pt x="0" y="0"/>
                  </a:moveTo>
                  <a:lnTo>
                    <a:pt x="3843500" y="0"/>
                  </a:lnTo>
                  <a:lnTo>
                    <a:pt x="3843500" y="1177480"/>
                  </a:lnTo>
                  <a:lnTo>
                    <a:pt x="0" y="1177480"/>
                  </a:lnTo>
                  <a:close/>
                </a:path>
              </a:pathLst>
            </a:custGeom>
            <a:solidFill>
              <a:srgbClr val="665634"/>
            </a:solidFill>
            <a:ln cap="sq">
              <a:noFill/>
              <a:prstDash val="solid"/>
              <a:miter/>
            </a:ln>
          </p:spPr>
          <p:txBody>
            <a:bodyPr/>
            <a:lstStyle/>
            <a:p>
              <a:endParaRPr lang="en-US" dirty="0"/>
            </a:p>
          </p:txBody>
        </p:sp>
        <p:sp>
          <p:nvSpPr>
            <p:cNvPr id="37" name="TextBox 17">
              <a:extLst>
                <a:ext uri="{FF2B5EF4-FFF2-40B4-BE49-F238E27FC236}">
                  <a16:creationId xmlns:a16="http://schemas.microsoft.com/office/drawing/2014/main" id="{00E91F95-97F7-FD2C-0CB4-52EA62C00CA5}"/>
                </a:ext>
              </a:extLst>
            </p:cNvPr>
            <p:cNvSpPr txBox="1"/>
            <p:nvPr/>
          </p:nvSpPr>
          <p:spPr>
            <a:xfrm>
              <a:off x="0" y="-66675"/>
              <a:ext cx="3843500" cy="1244155"/>
            </a:xfrm>
            <a:prstGeom prst="rect">
              <a:avLst/>
            </a:prstGeom>
          </p:spPr>
          <p:txBody>
            <a:bodyPr lIns="50800" tIns="50800" rIns="50800" bIns="50800" rtlCol="0" anchor="ctr"/>
            <a:lstStyle/>
            <a:p>
              <a:pPr marL="0" lvl="0" indent="0" algn="ctr">
                <a:lnSpc>
                  <a:spcPts val="2800"/>
                </a:lnSpc>
                <a:spcBef>
                  <a:spcPct val="0"/>
                </a:spcBef>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1E4"/>
        </a:solidFill>
        <a:effectLst/>
      </p:bgPr>
    </p:bg>
    <p:spTree>
      <p:nvGrpSpPr>
        <p:cNvPr id="1" name=""/>
        <p:cNvGrpSpPr/>
        <p:nvPr/>
      </p:nvGrpSpPr>
      <p:grpSpPr>
        <a:xfrm>
          <a:off x="0" y="0"/>
          <a:ext cx="0" cy="0"/>
          <a:chOff x="0" y="0"/>
          <a:chExt cx="0" cy="0"/>
        </a:xfrm>
      </p:grpSpPr>
      <p:sp>
        <p:nvSpPr>
          <p:cNvPr id="2" name="Freeform 2"/>
          <p:cNvSpPr/>
          <p:nvPr/>
        </p:nvSpPr>
        <p:spPr>
          <a:xfrm>
            <a:off x="-8760687" y="4674700"/>
            <a:ext cx="30347163" cy="5448749"/>
          </a:xfrm>
          <a:custGeom>
            <a:avLst/>
            <a:gdLst/>
            <a:ahLst/>
            <a:cxnLst/>
            <a:rect l="l" t="t" r="r" b="b"/>
            <a:pathLst>
              <a:path w="30347163" h="5448749">
                <a:moveTo>
                  <a:pt x="0" y="0"/>
                </a:moveTo>
                <a:lnTo>
                  <a:pt x="30347163" y="0"/>
                </a:lnTo>
                <a:lnTo>
                  <a:pt x="30347163" y="5448749"/>
                </a:lnTo>
                <a:lnTo>
                  <a:pt x="0" y="5448749"/>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3" name="Group 3"/>
          <p:cNvGrpSpPr/>
          <p:nvPr/>
        </p:nvGrpSpPr>
        <p:grpSpPr>
          <a:xfrm>
            <a:off x="0" y="9954784"/>
            <a:ext cx="18288000" cy="332216"/>
            <a:chOff x="0" y="0"/>
            <a:chExt cx="4816593" cy="87497"/>
          </a:xfrm>
        </p:grpSpPr>
        <p:sp>
          <p:nvSpPr>
            <p:cNvPr id="4" name="Freeform 4"/>
            <p:cNvSpPr/>
            <p:nvPr/>
          </p:nvSpPr>
          <p:spPr>
            <a:xfrm>
              <a:off x="0" y="0"/>
              <a:ext cx="4816592" cy="87497"/>
            </a:xfrm>
            <a:custGeom>
              <a:avLst/>
              <a:gdLst/>
              <a:ahLst/>
              <a:cxnLst/>
              <a:rect l="l" t="t" r="r" b="b"/>
              <a:pathLst>
                <a:path w="4816592" h="87497">
                  <a:moveTo>
                    <a:pt x="0" y="0"/>
                  </a:moveTo>
                  <a:lnTo>
                    <a:pt x="4816592" y="0"/>
                  </a:lnTo>
                  <a:lnTo>
                    <a:pt x="4816592" y="87497"/>
                  </a:lnTo>
                  <a:lnTo>
                    <a:pt x="0" y="87497"/>
                  </a:lnTo>
                  <a:close/>
                </a:path>
              </a:pathLst>
            </a:custGeom>
            <a:solidFill>
              <a:srgbClr val="A69164"/>
            </a:solidFill>
          </p:spPr>
          <p:txBody>
            <a:bodyPr/>
            <a:lstStyle/>
            <a:p>
              <a:endParaRPr lang="en-US"/>
            </a:p>
          </p:txBody>
        </p:sp>
        <p:sp>
          <p:nvSpPr>
            <p:cNvPr id="5" name="TextBox 5"/>
            <p:cNvSpPr txBox="1"/>
            <p:nvPr/>
          </p:nvSpPr>
          <p:spPr>
            <a:xfrm>
              <a:off x="0" y="-38100"/>
              <a:ext cx="4816593" cy="12559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403645" y="4633372"/>
            <a:ext cx="13788436" cy="2587911"/>
            <a:chOff x="0" y="0"/>
            <a:chExt cx="4398524" cy="825546"/>
          </a:xfrm>
        </p:grpSpPr>
        <p:sp>
          <p:nvSpPr>
            <p:cNvPr id="7" name="Freeform 7"/>
            <p:cNvSpPr/>
            <p:nvPr/>
          </p:nvSpPr>
          <p:spPr>
            <a:xfrm>
              <a:off x="0" y="0"/>
              <a:ext cx="4398525" cy="825546"/>
            </a:xfrm>
            <a:custGeom>
              <a:avLst/>
              <a:gdLst/>
              <a:ahLst/>
              <a:cxnLst/>
              <a:rect l="l" t="t" r="r" b="b"/>
              <a:pathLst>
                <a:path w="4398525" h="825546">
                  <a:moveTo>
                    <a:pt x="0" y="0"/>
                  </a:moveTo>
                  <a:lnTo>
                    <a:pt x="4398525" y="0"/>
                  </a:lnTo>
                  <a:lnTo>
                    <a:pt x="4398525" y="825546"/>
                  </a:lnTo>
                  <a:lnTo>
                    <a:pt x="0" y="825546"/>
                  </a:lnTo>
                  <a:close/>
                </a:path>
              </a:pathLst>
            </a:custGeom>
            <a:solidFill>
              <a:srgbClr val="665634"/>
            </a:solidFill>
            <a:ln cap="sq">
              <a:noFill/>
              <a:prstDash val="solid"/>
              <a:miter/>
            </a:ln>
          </p:spPr>
          <p:txBody>
            <a:bodyPr/>
            <a:lstStyle/>
            <a:p>
              <a:endParaRPr lang="en-US"/>
            </a:p>
          </p:txBody>
        </p:sp>
        <p:sp>
          <p:nvSpPr>
            <p:cNvPr id="8" name="TextBox 8"/>
            <p:cNvSpPr txBox="1"/>
            <p:nvPr/>
          </p:nvSpPr>
          <p:spPr>
            <a:xfrm>
              <a:off x="0" y="-66675"/>
              <a:ext cx="4398524" cy="892221"/>
            </a:xfrm>
            <a:prstGeom prst="rect">
              <a:avLst/>
            </a:prstGeom>
          </p:spPr>
          <p:txBody>
            <a:bodyPr lIns="50800" tIns="50800" rIns="50800" bIns="50800" rtlCol="0" anchor="ctr"/>
            <a:lstStyle/>
            <a:p>
              <a:pPr marL="0" lvl="0" indent="0" algn="ctr">
                <a:lnSpc>
                  <a:spcPts val="2800"/>
                </a:lnSpc>
                <a:spcBef>
                  <a:spcPct val="0"/>
                </a:spcBef>
              </a:pPr>
              <a:endParaRPr/>
            </a:p>
          </p:txBody>
        </p:sp>
      </p:grpSp>
      <p:sp>
        <p:nvSpPr>
          <p:cNvPr id="9" name="Freeform 9"/>
          <p:cNvSpPr/>
          <p:nvPr/>
        </p:nvSpPr>
        <p:spPr>
          <a:xfrm>
            <a:off x="15052962" y="1779967"/>
            <a:ext cx="4412677" cy="1516356"/>
          </a:xfrm>
          <a:custGeom>
            <a:avLst/>
            <a:gdLst/>
            <a:ahLst/>
            <a:cxnLst/>
            <a:rect l="l" t="t" r="r" b="b"/>
            <a:pathLst>
              <a:path w="4412677" h="1516356">
                <a:moveTo>
                  <a:pt x="0" y="0"/>
                </a:moveTo>
                <a:lnTo>
                  <a:pt x="4412676" y="0"/>
                </a:lnTo>
                <a:lnTo>
                  <a:pt x="4412676" y="1516357"/>
                </a:lnTo>
                <a:lnTo>
                  <a:pt x="0" y="151635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0" name="Freeform 10"/>
          <p:cNvSpPr/>
          <p:nvPr/>
        </p:nvSpPr>
        <p:spPr>
          <a:xfrm>
            <a:off x="-1177638" y="1512374"/>
            <a:ext cx="4412677" cy="1516356"/>
          </a:xfrm>
          <a:custGeom>
            <a:avLst/>
            <a:gdLst/>
            <a:ahLst/>
            <a:cxnLst/>
            <a:rect l="l" t="t" r="r" b="b"/>
            <a:pathLst>
              <a:path w="4412677" h="1516356">
                <a:moveTo>
                  <a:pt x="0" y="0"/>
                </a:moveTo>
                <a:lnTo>
                  <a:pt x="4412676" y="0"/>
                </a:lnTo>
                <a:lnTo>
                  <a:pt x="4412676" y="1516356"/>
                </a:lnTo>
                <a:lnTo>
                  <a:pt x="0" y="151635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1" name="Freeform 11"/>
          <p:cNvSpPr/>
          <p:nvPr/>
        </p:nvSpPr>
        <p:spPr>
          <a:xfrm>
            <a:off x="8194694" y="1021789"/>
            <a:ext cx="2206338" cy="758178"/>
          </a:xfrm>
          <a:custGeom>
            <a:avLst/>
            <a:gdLst/>
            <a:ahLst/>
            <a:cxnLst/>
            <a:rect l="l" t="t" r="r" b="b"/>
            <a:pathLst>
              <a:path w="2206338" h="758178">
                <a:moveTo>
                  <a:pt x="0" y="0"/>
                </a:moveTo>
                <a:lnTo>
                  <a:pt x="2206339" y="0"/>
                </a:lnTo>
                <a:lnTo>
                  <a:pt x="2206339" y="758178"/>
                </a:lnTo>
                <a:lnTo>
                  <a:pt x="0" y="75817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12" name="Group 12"/>
          <p:cNvGrpSpPr/>
          <p:nvPr/>
        </p:nvGrpSpPr>
        <p:grpSpPr>
          <a:xfrm>
            <a:off x="14795199" y="1028700"/>
            <a:ext cx="1502535" cy="150253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txBody>
            <a:bodyPr/>
            <a:lstStyle/>
            <a:p>
              <a:endParaRPr lang="en-US"/>
            </a:p>
          </p:txBody>
        </p:sp>
        <p:sp>
          <p:nvSpPr>
            <p:cNvPr id="14" name="TextBox 14"/>
            <p:cNvSpPr txBox="1"/>
            <p:nvPr/>
          </p:nvSpPr>
          <p:spPr>
            <a:xfrm>
              <a:off x="76200" y="9525"/>
              <a:ext cx="660400" cy="727075"/>
            </a:xfrm>
            <a:prstGeom prst="rect">
              <a:avLst/>
            </a:prstGeom>
          </p:spPr>
          <p:txBody>
            <a:bodyPr lIns="50800" tIns="50800" rIns="50800" bIns="50800" rtlCol="0" anchor="ctr"/>
            <a:lstStyle/>
            <a:p>
              <a:pPr algn="ctr">
                <a:lnSpc>
                  <a:spcPts val="2800"/>
                </a:lnSpc>
              </a:pPr>
              <a:endParaRPr/>
            </a:p>
          </p:txBody>
        </p:sp>
      </p:grpSp>
      <p:sp>
        <p:nvSpPr>
          <p:cNvPr id="15" name="Freeform 15"/>
          <p:cNvSpPr/>
          <p:nvPr/>
        </p:nvSpPr>
        <p:spPr>
          <a:xfrm>
            <a:off x="14204830" y="1328615"/>
            <a:ext cx="846113" cy="451352"/>
          </a:xfrm>
          <a:custGeom>
            <a:avLst/>
            <a:gdLst/>
            <a:ahLst/>
            <a:cxnLst/>
            <a:rect l="l" t="t" r="r" b="b"/>
            <a:pathLst>
              <a:path w="846113" h="451352">
                <a:moveTo>
                  <a:pt x="0" y="0"/>
                </a:moveTo>
                <a:lnTo>
                  <a:pt x="846113" y="0"/>
                </a:lnTo>
                <a:lnTo>
                  <a:pt x="846113" y="451352"/>
                </a:lnTo>
                <a:lnTo>
                  <a:pt x="0" y="451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2700381" y="1400878"/>
            <a:ext cx="846113" cy="451352"/>
          </a:xfrm>
          <a:custGeom>
            <a:avLst/>
            <a:gdLst/>
            <a:ahLst/>
            <a:cxnLst/>
            <a:rect l="l" t="t" r="r" b="b"/>
            <a:pathLst>
              <a:path w="846113" h="451352">
                <a:moveTo>
                  <a:pt x="0" y="0"/>
                </a:moveTo>
                <a:lnTo>
                  <a:pt x="846113" y="0"/>
                </a:lnTo>
                <a:lnTo>
                  <a:pt x="846113" y="451353"/>
                </a:lnTo>
                <a:lnTo>
                  <a:pt x="0" y="4513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14294170" y="5491973"/>
            <a:ext cx="4397473" cy="4628919"/>
          </a:xfrm>
          <a:custGeom>
            <a:avLst/>
            <a:gdLst/>
            <a:ahLst/>
            <a:cxnLst/>
            <a:rect l="l" t="t" r="r" b="b"/>
            <a:pathLst>
              <a:path w="4397473" h="4628919">
                <a:moveTo>
                  <a:pt x="0" y="0"/>
                </a:moveTo>
                <a:lnTo>
                  <a:pt x="4397473" y="0"/>
                </a:lnTo>
                <a:lnTo>
                  <a:pt x="4397473" y="4628919"/>
                </a:lnTo>
                <a:lnTo>
                  <a:pt x="0" y="4628919"/>
                </a:lnTo>
                <a:lnTo>
                  <a:pt x="0" y="0"/>
                </a:lnTo>
                <a:close/>
              </a:path>
            </a:pathLst>
          </a:custGeom>
          <a:blipFill>
            <a:blip r:embed="rId8"/>
            <a:stretch>
              <a:fillRect/>
            </a:stretch>
          </a:blipFill>
        </p:spPr>
        <p:txBody>
          <a:bodyPr/>
          <a:lstStyle/>
          <a:p>
            <a:endParaRPr lang="en-US"/>
          </a:p>
        </p:txBody>
      </p:sp>
      <p:sp>
        <p:nvSpPr>
          <p:cNvPr id="18" name="TextBox 18"/>
          <p:cNvSpPr txBox="1"/>
          <p:nvPr/>
        </p:nvSpPr>
        <p:spPr>
          <a:xfrm>
            <a:off x="2741533" y="4918545"/>
            <a:ext cx="12804933" cy="1830987"/>
          </a:xfrm>
          <a:prstGeom prst="rect">
            <a:avLst/>
          </a:prstGeom>
        </p:spPr>
        <p:txBody>
          <a:bodyPr lIns="0" tIns="0" rIns="0" bIns="0" rtlCol="0" anchor="t">
            <a:spAutoFit/>
          </a:bodyPr>
          <a:lstStyle/>
          <a:p>
            <a:pPr algn="ctr">
              <a:lnSpc>
                <a:spcPts val="3636"/>
              </a:lnSpc>
            </a:pPr>
            <a:r>
              <a:rPr lang="en-US" sz="3200" b="1" dirty="0">
                <a:solidFill>
                  <a:srgbClr val="FFFFFF"/>
                </a:solidFill>
                <a:ea typeface="Poppins Medium"/>
                <a:cs typeface="Poppins Medium"/>
                <a:sym typeface="Poppins Medium"/>
              </a:rPr>
              <a:t>Did you know that trees are like air cleaners?</a:t>
            </a:r>
          </a:p>
          <a:p>
            <a:pPr algn="ctr">
              <a:lnSpc>
                <a:spcPts val="3636"/>
              </a:lnSpc>
            </a:pPr>
            <a:r>
              <a:rPr lang="en-US" sz="3200" b="1" dirty="0">
                <a:solidFill>
                  <a:srgbClr val="FFFFFF"/>
                </a:solidFill>
                <a:ea typeface="Poppins Medium"/>
                <a:cs typeface="Poppins Medium"/>
                <a:sym typeface="Poppins Medium"/>
              </a:rPr>
              <a:t> They take in bad gases and give us clean oxygen to breathe!</a:t>
            </a:r>
          </a:p>
          <a:p>
            <a:pPr algn="ctr">
              <a:lnSpc>
                <a:spcPts val="3636"/>
              </a:lnSpc>
            </a:pPr>
            <a:r>
              <a:rPr lang="en-US" sz="3200" b="1" dirty="0">
                <a:solidFill>
                  <a:srgbClr val="FFFFFF"/>
                </a:solidFill>
                <a:ea typeface="Poppins Medium"/>
                <a:cs typeface="Poppins Medium"/>
                <a:sym typeface="Poppins Medium"/>
              </a:rPr>
              <a:t> So, the more trees we plant and care for, the cleaner our air will be.</a:t>
            </a:r>
          </a:p>
          <a:p>
            <a:pPr algn="ctr">
              <a:lnSpc>
                <a:spcPts val="3636"/>
              </a:lnSpc>
              <a:spcBef>
                <a:spcPct val="0"/>
              </a:spcBef>
            </a:pPr>
            <a:r>
              <a:rPr lang="en-US" sz="3200" b="1" dirty="0">
                <a:solidFill>
                  <a:srgbClr val="FFFFFF"/>
                </a:solidFill>
                <a:ea typeface="Poppins Medium"/>
                <a:cs typeface="Poppins Medium"/>
                <a:sym typeface="Poppins Medium"/>
              </a:rPr>
              <a:t> Trees are our green friends — let’s protect them!</a:t>
            </a:r>
          </a:p>
        </p:txBody>
      </p:sp>
      <p:sp>
        <p:nvSpPr>
          <p:cNvPr id="19" name="TextBox 19"/>
          <p:cNvSpPr txBox="1"/>
          <p:nvPr/>
        </p:nvSpPr>
        <p:spPr>
          <a:xfrm>
            <a:off x="3654424" y="2345622"/>
            <a:ext cx="10721390" cy="1882438"/>
          </a:xfrm>
          <a:prstGeom prst="rect">
            <a:avLst/>
          </a:prstGeom>
        </p:spPr>
        <p:txBody>
          <a:bodyPr lIns="0" tIns="0" rIns="0" bIns="0" rtlCol="0" anchor="t">
            <a:spAutoFit/>
          </a:bodyPr>
          <a:lstStyle/>
          <a:p>
            <a:pPr algn="ctr">
              <a:lnSpc>
                <a:spcPts val="15696"/>
              </a:lnSpc>
            </a:pPr>
            <a:r>
              <a:rPr lang="en-US" sz="11000" b="1" dirty="0">
                <a:solidFill>
                  <a:srgbClr val="665634"/>
                </a:solidFill>
                <a:ea typeface="Cubao Narrow"/>
                <a:cs typeface="Cubao Narrow"/>
                <a:sym typeface="Cubao Narrow"/>
              </a:rPr>
              <a:t>Fun Fact!</a:t>
            </a:r>
          </a:p>
        </p:txBody>
      </p:sp>
      <p:sp>
        <p:nvSpPr>
          <p:cNvPr id="20" name="Freeform 20"/>
          <p:cNvSpPr/>
          <p:nvPr/>
        </p:nvSpPr>
        <p:spPr>
          <a:xfrm flipH="1">
            <a:off x="-310461" y="5491973"/>
            <a:ext cx="4399902" cy="4631476"/>
          </a:xfrm>
          <a:custGeom>
            <a:avLst/>
            <a:gdLst/>
            <a:ahLst/>
            <a:cxnLst/>
            <a:rect l="l" t="t" r="r" b="b"/>
            <a:pathLst>
              <a:path w="4399902" h="4631476">
                <a:moveTo>
                  <a:pt x="4399902" y="0"/>
                </a:moveTo>
                <a:lnTo>
                  <a:pt x="0" y="0"/>
                </a:lnTo>
                <a:lnTo>
                  <a:pt x="0" y="4631476"/>
                </a:lnTo>
                <a:lnTo>
                  <a:pt x="4399902" y="4631476"/>
                </a:lnTo>
                <a:lnTo>
                  <a:pt x="4399902" y="0"/>
                </a:lnTo>
                <a:close/>
              </a:path>
            </a:pathLst>
          </a:custGeom>
          <a:blipFill>
            <a:blip r:embed="rId8"/>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1E4"/>
        </a:solidFill>
        <a:effectLst/>
      </p:bgPr>
    </p:bg>
    <p:spTree>
      <p:nvGrpSpPr>
        <p:cNvPr id="1" name=""/>
        <p:cNvGrpSpPr/>
        <p:nvPr/>
      </p:nvGrpSpPr>
      <p:grpSpPr>
        <a:xfrm>
          <a:off x="0" y="0"/>
          <a:ext cx="0" cy="0"/>
          <a:chOff x="0" y="0"/>
          <a:chExt cx="0" cy="0"/>
        </a:xfrm>
      </p:grpSpPr>
      <p:grpSp>
        <p:nvGrpSpPr>
          <p:cNvPr id="2" name="Group 2"/>
          <p:cNvGrpSpPr/>
          <p:nvPr/>
        </p:nvGrpSpPr>
        <p:grpSpPr>
          <a:xfrm>
            <a:off x="0" y="9954784"/>
            <a:ext cx="18288000" cy="332216"/>
            <a:chOff x="0" y="0"/>
            <a:chExt cx="4816593" cy="87497"/>
          </a:xfrm>
        </p:grpSpPr>
        <p:sp>
          <p:nvSpPr>
            <p:cNvPr id="3" name="Freeform 3"/>
            <p:cNvSpPr/>
            <p:nvPr/>
          </p:nvSpPr>
          <p:spPr>
            <a:xfrm>
              <a:off x="0" y="0"/>
              <a:ext cx="4816592" cy="87497"/>
            </a:xfrm>
            <a:custGeom>
              <a:avLst/>
              <a:gdLst/>
              <a:ahLst/>
              <a:cxnLst/>
              <a:rect l="l" t="t" r="r" b="b"/>
              <a:pathLst>
                <a:path w="4816592" h="87497">
                  <a:moveTo>
                    <a:pt x="0" y="0"/>
                  </a:moveTo>
                  <a:lnTo>
                    <a:pt x="4816592" y="0"/>
                  </a:lnTo>
                  <a:lnTo>
                    <a:pt x="4816592" y="87497"/>
                  </a:lnTo>
                  <a:lnTo>
                    <a:pt x="0" y="87497"/>
                  </a:lnTo>
                  <a:close/>
                </a:path>
              </a:pathLst>
            </a:custGeom>
            <a:solidFill>
              <a:srgbClr val="A69164"/>
            </a:solidFill>
          </p:spPr>
          <p:txBody>
            <a:bodyPr/>
            <a:lstStyle/>
            <a:p>
              <a:endParaRPr lang="en-US"/>
            </a:p>
          </p:txBody>
        </p:sp>
        <p:sp>
          <p:nvSpPr>
            <p:cNvPr id="4" name="TextBox 4"/>
            <p:cNvSpPr txBox="1"/>
            <p:nvPr/>
          </p:nvSpPr>
          <p:spPr>
            <a:xfrm>
              <a:off x="0" y="-38100"/>
              <a:ext cx="4816593" cy="12559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flipH="1">
            <a:off x="1571593" y="9922587"/>
            <a:ext cx="1881616" cy="372902"/>
          </a:xfrm>
          <a:custGeom>
            <a:avLst/>
            <a:gdLst/>
            <a:ahLst/>
            <a:cxnLst/>
            <a:rect l="l" t="t" r="r" b="b"/>
            <a:pathLst>
              <a:path w="1881616" h="372902">
                <a:moveTo>
                  <a:pt x="1881616" y="0"/>
                </a:moveTo>
                <a:lnTo>
                  <a:pt x="0" y="0"/>
                </a:lnTo>
                <a:lnTo>
                  <a:pt x="0" y="372902"/>
                </a:lnTo>
                <a:lnTo>
                  <a:pt x="1881616" y="372902"/>
                </a:lnTo>
                <a:lnTo>
                  <a:pt x="1881616" y="0"/>
                </a:lnTo>
                <a:close/>
              </a:path>
            </a:pathLst>
          </a:custGeom>
          <a:blipFill>
            <a:blip r:embed="rId2"/>
            <a:stretch>
              <a:fillRect/>
            </a:stretch>
          </a:blipFill>
        </p:spPr>
        <p:txBody>
          <a:bodyPr/>
          <a:lstStyle/>
          <a:p>
            <a:endParaRPr lang="en-US"/>
          </a:p>
        </p:txBody>
      </p:sp>
      <p:sp>
        <p:nvSpPr>
          <p:cNvPr id="6" name="Freeform 6"/>
          <p:cNvSpPr/>
          <p:nvPr/>
        </p:nvSpPr>
        <p:spPr>
          <a:xfrm flipH="1">
            <a:off x="4531278" y="9922587"/>
            <a:ext cx="1881616" cy="372902"/>
          </a:xfrm>
          <a:custGeom>
            <a:avLst/>
            <a:gdLst/>
            <a:ahLst/>
            <a:cxnLst/>
            <a:rect l="l" t="t" r="r" b="b"/>
            <a:pathLst>
              <a:path w="1881616" h="372902">
                <a:moveTo>
                  <a:pt x="1881616" y="0"/>
                </a:moveTo>
                <a:lnTo>
                  <a:pt x="0" y="0"/>
                </a:lnTo>
                <a:lnTo>
                  <a:pt x="0" y="372902"/>
                </a:lnTo>
                <a:lnTo>
                  <a:pt x="1881616" y="372902"/>
                </a:lnTo>
                <a:lnTo>
                  <a:pt x="1881616" y="0"/>
                </a:lnTo>
                <a:close/>
              </a:path>
            </a:pathLst>
          </a:custGeom>
          <a:blipFill>
            <a:blip r:embed="rId2"/>
            <a:stretch>
              <a:fillRect/>
            </a:stretch>
          </a:blipFill>
        </p:spPr>
        <p:txBody>
          <a:bodyPr/>
          <a:lstStyle/>
          <a:p>
            <a:endParaRPr lang="en-US"/>
          </a:p>
        </p:txBody>
      </p:sp>
      <p:sp>
        <p:nvSpPr>
          <p:cNvPr id="7" name="Freeform 7"/>
          <p:cNvSpPr/>
          <p:nvPr/>
        </p:nvSpPr>
        <p:spPr>
          <a:xfrm flipH="1">
            <a:off x="1829482" y="9813230"/>
            <a:ext cx="4296723" cy="851532"/>
          </a:xfrm>
          <a:custGeom>
            <a:avLst/>
            <a:gdLst/>
            <a:ahLst/>
            <a:cxnLst/>
            <a:rect l="l" t="t" r="r" b="b"/>
            <a:pathLst>
              <a:path w="4296723" h="851532">
                <a:moveTo>
                  <a:pt x="4296723" y="0"/>
                </a:moveTo>
                <a:lnTo>
                  <a:pt x="0" y="0"/>
                </a:lnTo>
                <a:lnTo>
                  <a:pt x="0" y="851532"/>
                </a:lnTo>
                <a:lnTo>
                  <a:pt x="4296723" y="851532"/>
                </a:lnTo>
                <a:lnTo>
                  <a:pt x="4296723" y="0"/>
                </a:lnTo>
                <a:close/>
              </a:path>
            </a:pathLst>
          </a:custGeom>
          <a:blipFill>
            <a:blip r:embed="rId2"/>
            <a:stretch>
              <a:fillRect/>
            </a:stretch>
          </a:blipFill>
        </p:spPr>
        <p:txBody>
          <a:bodyPr/>
          <a:lstStyle/>
          <a:p>
            <a:endParaRPr lang="en-US"/>
          </a:p>
        </p:txBody>
      </p:sp>
      <p:sp>
        <p:nvSpPr>
          <p:cNvPr id="8" name="TextBox 8"/>
          <p:cNvSpPr txBox="1"/>
          <p:nvPr/>
        </p:nvSpPr>
        <p:spPr>
          <a:xfrm>
            <a:off x="767404" y="571500"/>
            <a:ext cx="13100996" cy="2084417"/>
          </a:xfrm>
          <a:prstGeom prst="rect">
            <a:avLst/>
          </a:prstGeom>
        </p:spPr>
        <p:txBody>
          <a:bodyPr wrap="square" lIns="0" tIns="0" rIns="0" bIns="0" rtlCol="0" anchor="t">
            <a:spAutoFit/>
          </a:bodyPr>
          <a:lstStyle/>
          <a:p>
            <a:pPr algn="l">
              <a:lnSpc>
                <a:spcPts val="17823"/>
              </a:lnSpc>
            </a:pPr>
            <a:r>
              <a:rPr lang="en-US" sz="11000" b="1" dirty="0">
                <a:solidFill>
                  <a:srgbClr val="677E24"/>
                </a:solidFill>
                <a:ea typeface="Cubao Narrow"/>
                <a:cs typeface="Cubao Narrow"/>
                <a:sym typeface="Cubao Narrow"/>
              </a:rPr>
              <a:t>Thank You</a:t>
            </a:r>
          </a:p>
        </p:txBody>
      </p:sp>
      <p:sp>
        <p:nvSpPr>
          <p:cNvPr id="10" name="Freeform 10"/>
          <p:cNvSpPr/>
          <p:nvPr/>
        </p:nvSpPr>
        <p:spPr>
          <a:xfrm>
            <a:off x="12877800" y="6362700"/>
            <a:ext cx="5210046" cy="3732288"/>
          </a:xfrm>
          <a:custGeom>
            <a:avLst/>
            <a:gdLst/>
            <a:ahLst/>
            <a:cxnLst/>
            <a:rect l="l" t="t" r="r" b="b"/>
            <a:pathLst>
              <a:path w="5210046" h="3732288">
                <a:moveTo>
                  <a:pt x="0" y="0"/>
                </a:moveTo>
                <a:lnTo>
                  <a:pt x="5210046" y="0"/>
                </a:lnTo>
                <a:lnTo>
                  <a:pt x="5210046" y="3732288"/>
                </a:lnTo>
                <a:lnTo>
                  <a:pt x="0" y="37322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1" name="Group 11"/>
          <p:cNvGrpSpPr/>
          <p:nvPr/>
        </p:nvGrpSpPr>
        <p:grpSpPr>
          <a:xfrm>
            <a:off x="2371499" y="2933700"/>
            <a:ext cx="13788436" cy="3429000"/>
            <a:chOff x="0" y="0"/>
            <a:chExt cx="4398524" cy="825546"/>
          </a:xfrm>
        </p:grpSpPr>
        <p:sp>
          <p:nvSpPr>
            <p:cNvPr id="12" name="Freeform 12"/>
            <p:cNvSpPr/>
            <p:nvPr/>
          </p:nvSpPr>
          <p:spPr>
            <a:xfrm>
              <a:off x="0" y="0"/>
              <a:ext cx="4398525" cy="825546"/>
            </a:xfrm>
            <a:custGeom>
              <a:avLst/>
              <a:gdLst/>
              <a:ahLst/>
              <a:cxnLst/>
              <a:rect l="l" t="t" r="r" b="b"/>
              <a:pathLst>
                <a:path w="4398525" h="825546">
                  <a:moveTo>
                    <a:pt x="0" y="0"/>
                  </a:moveTo>
                  <a:lnTo>
                    <a:pt x="4398525" y="0"/>
                  </a:lnTo>
                  <a:lnTo>
                    <a:pt x="4398525" y="825546"/>
                  </a:lnTo>
                  <a:lnTo>
                    <a:pt x="0" y="825546"/>
                  </a:lnTo>
                  <a:close/>
                </a:path>
              </a:pathLst>
            </a:custGeom>
            <a:solidFill>
              <a:srgbClr val="665634"/>
            </a:solidFill>
            <a:ln cap="sq">
              <a:noFill/>
              <a:prstDash val="solid"/>
              <a:miter/>
            </a:ln>
          </p:spPr>
          <p:txBody>
            <a:bodyPr/>
            <a:lstStyle/>
            <a:p>
              <a:endParaRPr lang="en-US"/>
            </a:p>
          </p:txBody>
        </p:sp>
        <p:sp>
          <p:nvSpPr>
            <p:cNvPr id="13" name="TextBox 13"/>
            <p:cNvSpPr txBox="1"/>
            <p:nvPr/>
          </p:nvSpPr>
          <p:spPr>
            <a:xfrm>
              <a:off x="0" y="-66675"/>
              <a:ext cx="4398524" cy="892221"/>
            </a:xfrm>
            <a:prstGeom prst="rect">
              <a:avLst/>
            </a:prstGeom>
          </p:spPr>
          <p:txBody>
            <a:bodyPr lIns="50800" tIns="50800" rIns="50800" bIns="50800" rtlCol="0" anchor="ctr"/>
            <a:lstStyle/>
            <a:p>
              <a:pPr marL="0" lvl="0" indent="0" algn="ctr">
                <a:lnSpc>
                  <a:spcPts val="2800"/>
                </a:lnSpc>
                <a:spcBef>
                  <a:spcPct val="0"/>
                </a:spcBef>
              </a:pPr>
              <a:endParaRPr/>
            </a:p>
          </p:txBody>
        </p:sp>
      </p:grpSp>
      <p:sp>
        <p:nvSpPr>
          <p:cNvPr id="14" name="TextBox 14"/>
          <p:cNvSpPr txBox="1"/>
          <p:nvPr/>
        </p:nvSpPr>
        <p:spPr>
          <a:xfrm>
            <a:off x="2480254" y="3238500"/>
            <a:ext cx="13500193" cy="3029034"/>
          </a:xfrm>
          <a:prstGeom prst="rect">
            <a:avLst/>
          </a:prstGeom>
        </p:spPr>
        <p:txBody>
          <a:bodyPr lIns="0" tIns="0" rIns="0" bIns="0" rtlCol="0" anchor="t">
            <a:spAutoFit/>
          </a:bodyPr>
          <a:lstStyle/>
          <a:p>
            <a:pPr algn="ctr">
              <a:lnSpc>
                <a:spcPts val="3636"/>
              </a:lnSpc>
              <a:spcBef>
                <a:spcPts val="600"/>
              </a:spcBef>
              <a:spcAft>
                <a:spcPts val="600"/>
              </a:spcAft>
            </a:pPr>
            <a:r>
              <a:rPr lang="en-US" sz="4000" b="1" dirty="0">
                <a:solidFill>
                  <a:srgbClr val="FFFFFF"/>
                </a:solidFill>
                <a:ea typeface="Poppins Medium"/>
                <a:cs typeface="Poppins Medium"/>
                <a:sym typeface="Poppins Medium"/>
              </a:rPr>
              <a:t>Check for air pollution at </a:t>
            </a:r>
          </a:p>
          <a:p>
            <a:pPr algn="ctr">
              <a:lnSpc>
                <a:spcPts val="3636"/>
              </a:lnSpc>
              <a:spcBef>
                <a:spcPts val="600"/>
              </a:spcBef>
              <a:spcAft>
                <a:spcPts val="600"/>
              </a:spcAft>
            </a:pPr>
            <a:r>
              <a:rPr lang="en-US" sz="4000" b="1" dirty="0">
                <a:solidFill>
                  <a:srgbClr val="FFFFFF"/>
                </a:solidFill>
                <a:ea typeface="Poppins Medium"/>
                <a:cs typeface="Poppins Medium"/>
                <a:sym typeface="Poppins Medium"/>
              </a:rPr>
              <a:t>https://map.purpleair.com</a:t>
            </a:r>
          </a:p>
          <a:p>
            <a:pPr algn="ctr">
              <a:lnSpc>
                <a:spcPts val="3636"/>
              </a:lnSpc>
              <a:spcBef>
                <a:spcPct val="0"/>
              </a:spcBef>
            </a:pPr>
            <a:endParaRPr lang="en-US" sz="4000" b="1" dirty="0">
              <a:solidFill>
                <a:srgbClr val="FFFFFF"/>
              </a:solidFill>
              <a:ea typeface="Poppins Medium"/>
              <a:cs typeface="Poppins Medium"/>
              <a:sym typeface="Poppins Medium"/>
            </a:endParaRPr>
          </a:p>
          <a:p>
            <a:pPr algn="ctr">
              <a:spcBef>
                <a:spcPts val="600"/>
              </a:spcBef>
              <a:spcAft>
                <a:spcPts val="600"/>
              </a:spcAft>
            </a:pPr>
            <a:r>
              <a:rPr lang="en-US" sz="4000" b="1" kern="1600" dirty="0">
                <a:solidFill>
                  <a:srgbClr val="FFFFFF"/>
                </a:solidFill>
                <a:ea typeface="Poppins Medium"/>
                <a:cs typeface="Poppins Medium"/>
                <a:sym typeface="Poppins Medium"/>
              </a:rPr>
              <a:t>Visit our webpage at</a:t>
            </a:r>
          </a:p>
          <a:p>
            <a:pPr algn="ctr">
              <a:lnSpc>
                <a:spcPts val="3636"/>
              </a:lnSpc>
              <a:spcBef>
                <a:spcPts val="1200"/>
              </a:spcBef>
              <a:spcAft>
                <a:spcPts val="1200"/>
              </a:spcAft>
            </a:pPr>
            <a:r>
              <a:rPr lang="en-US" sz="4000" b="1" kern="1600" dirty="0">
                <a:solidFill>
                  <a:srgbClr val="FFFFFF"/>
                </a:solidFill>
                <a:ea typeface="Poppins Medium"/>
                <a:cs typeface="Poppins Medium"/>
                <a:sym typeface="Poppins Medium"/>
              </a:rPr>
              <a:t>  https://www.savecarboncounty.com/</a:t>
            </a:r>
          </a:p>
        </p:txBody>
      </p:sp>
      <p:sp>
        <p:nvSpPr>
          <p:cNvPr id="9" name="Freeform 9"/>
          <p:cNvSpPr/>
          <p:nvPr/>
        </p:nvSpPr>
        <p:spPr>
          <a:xfrm>
            <a:off x="133805" y="6110735"/>
            <a:ext cx="3651847" cy="3844049"/>
          </a:xfrm>
          <a:custGeom>
            <a:avLst/>
            <a:gdLst/>
            <a:ahLst/>
            <a:cxnLst/>
            <a:rect l="l" t="t" r="r" b="b"/>
            <a:pathLst>
              <a:path w="3651847" h="3844049">
                <a:moveTo>
                  <a:pt x="0" y="0"/>
                </a:moveTo>
                <a:lnTo>
                  <a:pt x="3651847" y="0"/>
                </a:lnTo>
                <a:lnTo>
                  <a:pt x="3651847" y="3844049"/>
                </a:lnTo>
                <a:lnTo>
                  <a:pt x="0" y="3844049"/>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1E4"/>
        </a:solidFill>
        <a:effectLst/>
      </p:bgPr>
    </p:bg>
    <p:spTree>
      <p:nvGrpSpPr>
        <p:cNvPr id="1" name=""/>
        <p:cNvGrpSpPr/>
        <p:nvPr/>
      </p:nvGrpSpPr>
      <p:grpSpPr>
        <a:xfrm>
          <a:off x="0" y="0"/>
          <a:ext cx="0" cy="0"/>
          <a:chOff x="0" y="0"/>
          <a:chExt cx="0" cy="0"/>
        </a:xfrm>
      </p:grpSpPr>
      <p:sp>
        <p:nvSpPr>
          <p:cNvPr id="2" name="TextBox 2"/>
          <p:cNvSpPr txBox="1"/>
          <p:nvPr/>
        </p:nvSpPr>
        <p:spPr>
          <a:xfrm>
            <a:off x="1371600" y="419100"/>
            <a:ext cx="14706600" cy="3385542"/>
          </a:xfrm>
          <a:prstGeom prst="rect">
            <a:avLst/>
          </a:prstGeom>
        </p:spPr>
        <p:txBody>
          <a:bodyPr wrap="square" lIns="0" tIns="0" rIns="0" bIns="0" rtlCol="0" anchor="t">
            <a:spAutoFit/>
          </a:bodyPr>
          <a:lstStyle/>
          <a:p>
            <a:pPr algn="ctr"/>
            <a:r>
              <a:rPr lang="en-US" sz="11000" b="1" dirty="0">
                <a:solidFill>
                  <a:srgbClr val="677E24"/>
                </a:solidFill>
                <a:ea typeface="Cubao Narrow"/>
                <a:cs typeface="Cubao Narrow"/>
                <a:sym typeface="Cubao Narrow"/>
              </a:rPr>
              <a:t>Save Carbon County</a:t>
            </a:r>
          </a:p>
          <a:p>
            <a:pPr algn="ctr"/>
            <a:r>
              <a:rPr lang="en-US" sz="11000" b="1" dirty="0">
                <a:solidFill>
                  <a:srgbClr val="677E24"/>
                </a:solidFill>
                <a:ea typeface="Cubao Narrow"/>
                <a:cs typeface="Cubao Narrow"/>
                <a:sym typeface="Cubao Narrow"/>
              </a:rPr>
              <a:t>Advocacy</a:t>
            </a:r>
          </a:p>
        </p:txBody>
      </p:sp>
      <p:sp>
        <p:nvSpPr>
          <p:cNvPr id="3" name="TextBox 3"/>
          <p:cNvSpPr txBox="1"/>
          <p:nvPr/>
        </p:nvSpPr>
        <p:spPr>
          <a:xfrm>
            <a:off x="1219200" y="4305300"/>
            <a:ext cx="16097879" cy="5616794"/>
          </a:xfrm>
          <a:prstGeom prst="rect">
            <a:avLst/>
          </a:prstGeom>
        </p:spPr>
        <p:txBody>
          <a:bodyPr lIns="0" tIns="0" rIns="0" bIns="0" rtlCol="0" anchor="t">
            <a:spAutoFit/>
          </a:bodyPr>
          <a:lstStyle/>
          <a:p>
            <a:pPr algn="l">
              <a:lnSpc>
                <a:spcPts val="4900"/>
              </a:lnSpc>
              <a:spcBef>
                <a:spcPct val="0"/>
              </a:spcBef>
            </a:pPr>
            <a:r>
              <a:rPr lang="en-US" sz="3500" b="1" i="1" dirty="0">
                <a:solidFill>
                  <a:srgbClr val="14190D"/>
                </a:solidFill>
                <a:ea typeface="Poppins Bold Italics"/>
                <a:cs typeface="Poppins Bold Italics"/>
                <a:sym typeface="Poppins Bold Italics"/>
              </a:rPr>
              <a:t>Save Carbon County builds public support for our environmental advocacy through public and media engagement.</a:t>
            </a:r>
          </a:p>
          <a:p>
            <a:pPr algn="l">
              <a:lnSpc>
                <a:spcPts val="4900"/>
              </a:lnSpc>
              <a:spcBef>
                <a:spcPct val="0"/>
              </a:spcBef>
            </a:pPr>
            <a:endParaRPr lang="en-US" sz="3500" b="1" i="1" dirty="0">
              <a:solidFill>
                <a:srgbClr val="14190D"/>
              </a:solidFill>
              <a:ea typeface="Poppins Bold Italics"/>
              <a:cs typeface="Poppins Bold Italics"/>
              <a:sym typeface="Poppins Bold Italics"/>
            </a:endParaRPr>
          </a:p>
          <a:p>
            <a:pPr algn="l">
              <a:lnSpc>
                <a:spcPts val="4900"/>
              </a:lnSpc>
              <a:spcBef>
                <a:spcPct val="0"/>
              </a:spcBef>
            </a:pPr>
            <a:r>
              <a:rPr lang="en-US" sz="3500" b="1" i="1" dirty="0">
                <a:solidFill>
                  <a:srgbClr val="14190D"/>
                </a:solidFill>
                <a:ea typeface="Poppins Bold Italics"/>
                <a:cs typeface="Poppins Bold Italics"/>
                <a:sym typeface="Poppins Bold Italics"/>
              </a:rPr>
              <a:t>In 2018, our efforts were key to stopping the Penn East Pipeline which threatened dozens of watersheds along the Lehigh River and 31 high value streams in New Jersey.</a:t>
            </a:r>
          </a:p>
          <a:p>
            <a:pPr algn="l">
              <a:lnSpc>
                <a:spcPts val="4900"/>
              </a:lnSpc>
              <a:spcBef>
                <a:spcPct val="0"/>
              </a:spcBef>
            </a:pPr>
            <a:endParaRPr lang="en-US" sz="3500" b="1" i="1" dirty="0">
              <a:solidFill>
                <a:srgbClr val="14190D"/>
              </a:solidFill>
              <a:ea typeface="Poppins Bold Italics"/>
              <a:cs typeface="Poppins Bold Italics"/>
              <a:sym typeface="Poppins Bold Italics"/>
            </a:endParaRPr>
          </a:p>
          <a:p>
            <a:pPr algn="l">
              <a:lnSpc>
                <a:spcPts val="4900"/>
              </a:lnSpc>
              <a:spcBef>
                <a:spcPct val="0"/>
              </a:spcBef>
            </a:pPr>
            <a:r>
              <a:rPr lang="en-US" sz="3500" b="1" i="1" dirty="0">
                <a:solidFill>
                  <a:srgbClr val="14190D"/>
                </a:solidFill>
                <a:ea typeface="Poppins Bold Italics"/>
                <a:cs typeface="Poppins Bold Italics"/>
                <a:sym typeface="Poppins Bold Italics"/>
              </a:rPr>
              <a:t>In 2024, we successfully prevented zoning redesignations for a housing development that threatened Mauk Chunk Lake and the Jim Thorpe water supply. </a:t>
            </a:r>
          </a:p>
          <a:p>
            <a:pPr algn="l">
              <a:lnSpc>
                <a:spcPts val="4900"/>
              </a:lnSpc>
              <a:spcBef>
                <a:spcPct val="0"/>
              </a:spcBef>
            </a:pPr>
            <a:endParaRPr lang="en-US" sz="3500" b="1" i="1" dirty="0">
              <a:solidFill>
                <a:srgbClr val="14190D"/>
              </a:solidFill>
              <a:ea typeface="Poppins Bold Italics"/>
              <a:cs typeface="Poppins Bold Italics"/>
              <a:sym typeface="Poppins Bold Itali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1E4"/>
        </a:solidFill>
        <a:effectLst/>
      </p:bgPr>
    </p:bg>
    <p:spTree>
      <p:nvGrpSpPr>
        <p:cNvPr id="1" name=""/>
        <p:cNvGrpSpPr/>
        <p:nvPr/>
      </p:nvGrpSpPr>
      <p:grpSpPr>
        <a:xfrm>
          <a:off x="0" y="0"/>
          <a:ext cx="0" cy="0"/>
          <a:chOff x="0" y="0"/>
          <a:chExt cx="0" cy="0"/>
        </a:xfrm>
      </p:grpSpPr>
      <p:sp>
        <p:nvSpPr>
          <p:cNvPr id="2" name="TextBox 2"/>
          <p:cNvSpPr txBox="1"/>
          <p:nvPr/>
        </p:nvSpPr>
        <p:spPr>
          <a:xfrm>
            <a:off x="1436318" y="607713"/>
            <a:ext cx="15415363" cy="2504788"/>
          </a:xfrm>
          <a:prstGeom prst="rect">
            <a:avLst/>
          </a:prstGeom>
        </p:spPr>
        <p:txBody>
          <a:bodyPr lIns="0" tIns="0" rIns="0" bIns="0" rtlCol="0" anchor="t">
            <a:spAutoFit/>
          </a:bodyPr>
          <a:lstStyle/>
          <a:p>
            <a:pPr algn="ctr">
              <a:lnSpc>
                <a:spcPts val="9468"/>
              </a:lnSpc>
            </a:pPr>
            <a:r>
              <a:rPr lang="en-US" sz="11000" b="1" dirty="0">
                <a:solidFill>
                  <a:srgbClr val="677E24"/>
                </a:solidFill>
                <a:ea typeface="Cubao Narrow"/>
                <a:cs typeface="Cubao Narrow"/>
                <a:sym typeface="Cubao Narrow"/>
              </a:rPr>
              <a:t>Save Carbon County Air Quality Program</a:t>
            </a:r>
          </a:p>
        </p:txBody>
      </p:sp>
      <p:sp>
        <p:nvSpPr>
          <p:cNvPr id="3" name="TextBox 3"/>
          <p:cNvSpPr txBox="1"/>
          <p:nvPr/>
        </p:nvSpPr>
        <p:spPr>
          <a:xfrm>
            <a:off x="1028700" y="3268074"/>
            <a:ext cx="16230600" cy="6311984"/>
          </a:xfrm>
          <a:prstGeom prst="rect">
            <a:avLst/>
          </a:prstGeom>
        </p:spPr>
        <p:txBody>
          <a:bodyPr lIns="0" tIns="0" rIns="0" bIns="0" rtlCol="0" anchor="t">
            <a:spAutoFit/>
          </a:bodyPr>
          <a:lstStyle/>
          <a:p>
            <a:pPr algn="ctr">
              <a:lnSpc>
                <a:spcPts val="4480"/>
              </a:lnSpc>
              <a:spcBef>
                <a:spcPct val="0"/>
              </a:spcBef>
            </a:pPr>
            <a:r>
              <a:rPr lang="en-US" sz="3200" b="1" i="1" dirty="0">
                <a:solidFill>
                  <a:srgbClr val="14190D"/>
                </a:solidFill>
                <a:ea typeface="Poppins Italics"/>
                <a:cs typeface="Poppins Italics"/>
                <a:sym typeface="Poppins Italics"/>
              </a:rPr>
              <a:t>Part of the solution to establishing healthy communities is to monitor our air quality; other approaches include supporting science-based conservation efforts, community education, and activism.</a:t>
            </a:r>
          </a:p>
          <a:p>
            <a:pPr algn="ctr">
              <a:lnSpc>
                <a:spcPts val="4480"/>
              </a:lnSpc>
              <a:spcBef>
                <a:spcPct val="0"/>
              </a:spcBef>
            </a:pPr>
            <a:endParaRPr lang="en-US" sz="3200" b="1" i="1" dirty="0">
              <a:solidFill>
                <a:srgbClr val="14190D"/>
              </a:solidFill>
              <a:ea typeface="Poppins Italics"/>
              <a:cs typeface="Poppins Italics"/>
              <a:sym typeface="Poppins Italics"/>
            </a:endParaRPr>
          </a:p>
          <a:p>
            <a:pPr algn="ctr">
              <a:lnSpc>
                <a:spcPts val="4480"/>
              </a:lnSpc>
              <a:spcBef>
                <a:spcPct val="0"/>
              </a:spcBef>
            </a:pPr>
            <a:r>
              <a:rPr lang="en-US" sz="3200" b="1" i="1" dirty="0">
                <a:solidFill>
                  <a:srgbClr val="14190D"/>
                </a:solidFill>
                <a:ea typeface="Poppins Italics"/>
                <a:cs typeface="Poppins Italics"/>
                <a:sym typeface="Poppins Italics"/>
              </a:rPr>
              <a:t>In 2024, Panther Creek Power sought a PA-DEP permit to burn tire-derived fuels (TDF) in its Nesquehoning power plant. TDF incineration produces invisible, odorless cancer-causing gases like xylene, ethylene, benzene, acetone, and dioxin. Neither Panther Creek Power nor the PA Department of Environmental Protection (PA-DEP) monitors or regulates the emission of these known toxins. </a:t>
            </a:r>
          </a:p>
          <a:p>
            <a:pPr algn="ctr">
              <a:lnSpc>
                <a:spcPts val="4480"/>
              </a:lnSpc>
              <a:spcBef>
                <a:spcPct val="0"/>
              </a:spcBef>
            </a:pPr>
            <a:r>
              <a:rPr lang="en-US" sz="3200" b="1" i="1" dirty="0">
                <a:solidFill>
                  <a:srgbClr val="14190D"/>
                </a:solidFill>
                <a:ea typeface="Poppins Italics"/>
                <a:cs typeface="Poppins Italics"/>
                <a:sym typeface="Poppins Italics"/>
              </a:rPr>
              <a:t>So that we can understand what’s happening to our air quality, Save Carbon County initiated a program to monitor emissions from the Panther Creek Power Plant in Nesquehoning.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1E4"/>
        </a:solidFill>
        <a:effectLst/>
      </p:bgPr>
    </p:bg>
    <p:spTree>
      <p:nvGrpSpPr>
        <p:cNvPr id="1" name=""/>
        <p:cNvGrpSpPr/>
        <p:nvPr/>
      </p:nvGrpSpPr>
      <p:grpSpPr>
        <a:xfrm>
          <a:off x="0" y="0"/>
          <a:ext cx="0" cy="0"/>
          <a:chOff x="0" y="0"/>
          <a:chExt cx="0" cy="0"/>
        </a:xfrm>
      </p:grpSpPr>
      <p:sp>
        <p:nvSpPr>
          <p:cNvPr id="2" name="Freeform 2"/>
          <p:cNvSpPr/>
          <p:nvPr/>
        </p:nvSpPr>
        <p:spPr>
          <a:xfrm>
            <a:off x="685800" y="3298252"/>
            <a:ext cx="5797919" cy="6341048"/>
          </a:xfrm>
          <a:custGeom>
            <a:avLst/>
            <a:gdLst/>
            <a:ahLst/>
            <a:cxnLst/>
            <a:rect l="l" t="t" r="r" b="b"/>
            <a:pathLst>
              <a:path w="5797919" h="6188648">
                <a:moveTo>
                  <a:pt x="0" y="0"/>
                </a:moveTo>
                <a:lnTo>
                  <a:pt x="5797919" y="0"/>
                </a:lnTo>
                <a:lnTo>
                  <a:pt x="5797919" y="6188649"/>
                </a:lnTo>
                <a:lnTo>
                  <a:pt x="0" y="618864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85800" y="38100"/>
            <a:ext cx="17221200" cy="2954655"/>
          </a:xfrm>
          <a:prstGeom prst="rect">
            <a:avLst/>
          </a:prstGeom>
        </p:spPr>
        <p:txBody>
          <a:bodyPr wrap="square" lIns="0" tIns="0" rIns="0" bIns="0" rtlCol="0" anchor="t">
            <a:spAutoFit/>
          </a:bodyPr>
          <a:lstStyle/>
          <a:p>
            <a:pPr algn="l"/>
            <a:r>
              <a:rPr lang="en-US" sz="9600" b="1" dirty="0">
                <a:solidFill>
                  <a:srgbClr val="677E24"/>
                </a:solidFill>
                <a:ea typeface="Cubao Narrow"/>
                <a:cs typeface="Times New Roman" panose="02020603050405020304" pitchFamily="18" charset="0"/>
                <a:sym typeface="Cubao Narrow"/>
              </a:rPr>
              <a:t>What do you love about where you live?</a:t>
            </a:r>
          </a:p>
        </p:txBody>
      </p:sp>
      <p:sp>
        <p:nvSpPr>
          <p:cNvPr id="4" name="TextBox 4"/>
          <p:cNvSpPr txBox="1"/>
          <p:nvPr/>
        </p:nvSpPr>
        <p:spPr>
          <a:xfrm>
            <a:off x="6795202" y="3507887"/>
            <a:ext cx="10785565" cy="5633722"/>
          </a:xfrm>
          <a:prstGeom prst="rect">
            <a:avLst/>
          </a:prstGeom>
        </p:spPr>
        <p:txBody>
          <a:bodyPr lIns="0" tIns="0" rIns="0" bIns="0" rtlCol="0" anchor="t">
            <a:spAutoFit/>
          </a:bodyPr>
          <a:lstStyle/>
          <a:p>
            <a:pPr algn="l">
              <a:lnSpc>
                <a:spcPts val="4899"/>
              </a:lnSpc>
            </a:pPr>
            <a:r>
              <a:rPr lang="en-US" sz="4000" b="1" i="1" dirty="0">
                <a:solidFill>
                  <a:srgbClr val="000000"/>
                </a:solidFill>
                <a:ea typeface="Poppins Bold Italics"/>
                <a:cs typeface="Poppins Bold Italics"/>
                <a:sym typeface="Poppins Bold Italics"/>
              </a:rPr>
              <a:t>What do you love about Carbon County?</a:t>
            </a:r>
          </a:p>
          <a:p>
            <a:pPr algn="l">
              <a:lnSpc>
                <a:spcPts val="4899"/>
              </a:lnSpc>
            </a:pPr>
            <a:endParaRPr lang="en-US" sz="4000" b="1" i="1" dirty="0">
              <a:solidFill>
                <a:srgbClr val="000000"/>
              </a:solidFill>
              <a:ea typeface="Poppins Bold Italics"/>
              <a:cs typeface="Poppins Bold Italics"/>
              <a:sym typeface="Poppins Bold Italics"/>
            </a:endParaRPr>
          </a:p>
          <a:p>
            <a:pPr algn="l">
              <a:lnSpc>
                <a:spcPts val="4899"/>
              </a:lnSpc>
            </a:pPr>
            <a:r>
              <a:rPr lang="en-US" sz="4000" b="1" i="1" dirty="0">
                <a:solidFill>
                  <a:srgbClr val="000000"/>
                </a:solidFill>
                <a:ea typeface="Poppins Bold Italics"/>
                <a:cs typeface="Poppins Bold Italics"/>
                <a:sym typeface="Poppins Bold Italics"/>
              </a:rPr>
              <a:t>We are dedicated to saving what we love about Carbon County - our trees, rivers, creeks, and rural charm. Our goal is to bring people and ideas together to advocate for Community needs, clean air, water, and soil. </a:t>
            </a:r>
          </a:p>
          <a:p>
            <a:pPr algn="l">
              <a:lnSpc>
                <a:spcPts val="4899"/>
              </a:lnSpc>
              <a:spcBef>
                <a:spcPct val="0"/>
              </a:spcBef>
            </a:pPr>
            <a:r>
              <a:rPr lang="en-US" sz="4000" b="1" i="1" dirty="0">
                <a:solidFill>
                  <a:srgbClr val="000000"/>
                </a:solidFill>
                <a:ea typeface="Poppins Bold Italics"/>
                <a:cs typeface="Poppins Bold Italics"/>
                <a:sym typeface="Poppins Bold Italics"/>
              </a:rPr>
              <a:t>Here is a picture of our Officers and Steering Committee.</a:t>
            </a:r>
          </a:p>
        </p:txBody>
      </p:sp>
      <p:sp>
        <p:nvSpPr>
          <p:cNvPr id="5" name="TextBox 5"/>
          <p:cNvSpPr txBox="1"/>
          <p:nvPr/>
        </p:nvSpPr>
        <p:spPr>
          <a:xfrm>
            <a:off x="4620431" y="9613391"/>
            <a:ext cx="8443646" cy="541174"/>
          </a:xfrm>
          <a:prstGeom prst="rect">
            <a:avLst/>
          </a:prstGeom>
        </p:spPr>
        <p:txBody>
          <a:bodyPr lIns="0" tIns="0" rIns="0" bIns="0" rtlCol="0" anchor="t">
            <a:spAutoFit/>
          </a:bodyPr>
          <a:lstStyle/>
          <a:p>
            <a:pPr algn="ctr">
              <a:lnSpc>
                <a:spcPts val="4480"/>
              </a:lnSpc>
              <a:spcBef>
                <a:spcPct val="0"/>
              </a:spcBef>
            </a:pPr>
            <a:r>
              <a:rPr lang="en-US" sz="3200" b="1" i="1" dirty="0">
                <a:solidFill>
                  <a:srgbClr val="000000"/>
                </a:solidFill>
                <a:ea typeface="Poppins Medium Italics"/>
                <a:cs typeface="Poppins Medium Italics"/>
                <a:sym typeface="Poppins Medium Italics"/>
              </a:rPr>
              <a:t>www.savecarboncounty.com</a:t>
            </a:r>
          </a:p>
        </p:txBody>
      </p:sp>
      <p:grpSp>
        <p:nvGrpSpPr>
          <p:cNvPr id="6" name="Group 6">
            <a:extLst>
              <a:ext uri="{FF2B5EF4-FFF2-40B4-BE49-F238E27FC236}">
                <a16:creationId xmlns:a16="http://schemas.microsoft.com/office/drawing/2014/main" id="{AF75293B-233F-F4D8-29E7-1436065941EB}"/>
              </a:ext>
            </a:extLst>
          </p:cNvPr>
          <p:cNvGrpSpPr/>
          <p:nvPr/>
        </p:nvGrpSpPr>
        <p:grpSpPr>
          <a:xfrm>
            <a:off x="6705600" y="4457700"/>
            <a:ext cx="11049000" cy="4605095"/>
            <a:chOff x="0" y="0"/>
            <a:chExt cx="3419432" cy="1668502"/>
          </a:xfrm>
        </p:grpSpPr>
        <p:sp>
          <p:nvSpPr>
            <p:cNvPr id="7" name="Freeform 7">
              <a:extLst>
                <a:ext uri="{FF2B5EF4-FFF2-40B4-BE49-F238E27FC236}">
                  <a16:creationId xmlns:a16="http://schemas.microsoft.com/office/drawing/2014/main" id="{F00EB96F-FCE0-9E5D-4ECF-4FE51F343E65}"/>
                </a:ext>
              </a:extLst>
            </p:cNvPr>
            <p:cNvSpPr/>
            <p:nvPr/>
          </p:nvSpPr>
          <p:spPr>
            <a:xfrm>
              <a:off x="0" y="0"/>
              <a:ext cx="3419432" cy="1668502"/>
            </a:xfrm>
            <a:custGeom>
              <a:avLst/>
              <a:gdLst/>
              <a:ahLst/>
              <a:cxnLst/>
              <a:rect l="l" t="t" r="r" b="b"/>
              <a:pathLst>
                <a:path w="3419432" h="1668502">
                  <a:moveTo>
                    <a:pt x="0" y="0"/>
                  </a:moveTo>
                  <a:lnTo>
                    <a:pt x="3419432" y="0"/>
                  </a:lnTo>
                  <a:lnTo>
                    <a:pt x="3419432" y="1668502"/>
                  </a:lnTo>
                  <a:lnTo>
                    <a:pt x="0" y="1668502"/>
                  </a:lnTo>
                  <a:close/>
                </a:path>
              </a:pathLst>
            </a:custGeom>
            <a:solidFill>
              <a:srgbClr val="665634"/>
            </a:solidFill>
          </p:spPr>
          <p:txBody>
            <a:bodyPr/>
            <a:lstStyle/>
            <a:p>
              <a:endParaRPr lang="en-US"/>
            </a:p>
          </p:txBody>
        </p:sp>
        <p:sp>
          <p:nvSpPr>
            <p:cNvPr id="8" name="TextBox 8">
              <a:extLst>
                <a:ext uri="{FF2B5EF4-FFF2-40B4-BE49-F238E27FC236}">
                  <a16:creationId xmlns:a16="http://schemas.microsoft.com/office/drawing/2014/main" id="{801BDCF7-0A6C-6052-CE49-E89945E5B44A}"/>
                </a:ext>
              </a:extLst>
            </p:cNvPr>
            <p:cNvSpPr txBox="1"/>
            <p:nvPr/>
          </p:nvSpPr>
          <p:spPr>
            <a:xfrm>
              <a:off x="0" y="-66675"/>
              <a:ext cx="3419432" cy="1735177"/>
            </a:xfrm>
            <a:prstGeom prst="rect">
              <a:avLst/>
            </a:prstGeom>
          </p:spPr>
          <p:txBody>
            <a:bodyPr lIns="50800" tIns="50800" rIns="50800" bIns="50800" rtlCol="0" anchor="ctr"/>
            <a:lstStyle/>
            <a:p>
              <a:pPr algn="ctr">
                <a:lnSpc>
                  <a:spcPts val="2800"/>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1E4"/>
        </a:solidFill>
        <a:effectLst/>
      </p:bgPr>
    </p:bg>
    <p:spTree>
      <p:nvGrpSpPr>
        <p:cNvPr id="1" name=""/>
        <p:cNvGrpSpPr/>
        <p:nvPr/>
      </p:nvGrpSpPr>
      <p:grpSpPr>
        <a:xfrm>
          <a:off x="0" y="0"/>
          <a:ext cx="0" cy="0"/>
          <a:chOff x="0" y="0"/>
          <a:chExt cx="0" cy="0"/>
        </a:xfrm>
      </p:grpSpPr>
      <p:sp>
        <p:nvSpPr>
          <p:cNvPr id="2" name="Freeform 2"/>
          <p:cNvSpPr/>
          <p:nvPr/>
        </p:nvSpPr>
        <p:spPr>
          <a:xfrm>
            <a:off x="-8760687" y="4674700"/>
            <a:ext cx="30347163" cy="5448749"/>
          </a:xfrm>
          <a:custGeom>
            <a:avLst/>
            <a:gdLst/>
            <a:ahLst/>
            <a:cxnLst/>
            <a:rect l="l" t="t" r="r" b="b"/>
            <a:pathLst>
              <a:path w="30347163" h="5448749">
                <a:moveTo>
                  <a:pt x="0" y="0"/>
                </a:moveTo>
                <a:lnTo>
                  <a:pt x="30347163" y="0"/>
                </a:lnTo>
                <a:lnTo>
                  <a:pt x="30347163" y="5448749"/>
                </a:lnTo>
                <a:lnTo>
                  <a:pt x="0" y="5448749"/>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3" name="Group 3"/>
          <p:cNvGrpSpPr/>
          <p:nvPr/>
        </p:nvGrpSpPr>
        <p:grpSpPr>
          <a:xfrm>
            <a:off x="0" y="9954784"/>
            <a:ext cx="18288000" cy="332216"/>
            <a:chOff x="0" y="0"/>
            <a:chExt cx="4816593" cy="87497"/>
          </a:xfrm>
        </p:grpSpPr>
        <p:sp>
          <p:nvSpPr>
            <p:cNvPr id="4" name="Freeform 4"/>
            <p:cNvSpPr/>
            <p:nvPr/>
          </p:nvSpPr>
          <p:spPr>
            <a:xfrm>
              <a:off x="0" y="0"/>
              <a:ext cx="4816592" cy="87497"/>
            </a:xfrm>
            <a:custGeom>
              <a:avLst/>
              <a:gdLst/>
              <a:ahLst/>
              <a:cxnLst/>
              <a:rect l="l" t="t" r="r" b="b"/>
              <a:pathLst>
                <a:path w="4816592" h="87497">
                  <a:moveTo>
                    <a:pt x="0" y="0"/>
                  </a:moveTo>
                  <a:lnTo>
                    <a:pt x="4816592" y="0"/>
                  </a:lnTo>
                  <a:lnTo>
                    <a:pt x="4816592" y="87497"/>
                  </a:lnTo>
                  <a:lnTo>
                    <a:pt x="0" y="87497"/>
                  </a:lnTo>
                  <a:close/>
                </a:path>
              </a:pathLst>
            </a:custGeom>
            <a:solidFill>
              <a:srgbClr val="A69164"/>
            </a:solidFill>
          </p:spPr>
          <p:txBody>
            <a:bodyPr/>
            <a:lstStyle/>
            <a:p>
              <a:endParaRPr lang="en-US"/>
            </a:p>
          </p:txBody>
        </p:sp>
        <p:sp>
          <p:nvSpPr>
            <p:cNvPr id="5" name="TextBox 5"/>
            <p:cNvSpPr txBox="1"/>
            <p:nvPr/>
          </p:nvSpPr>
          <p:spPr>
            <a:xfrm>
              <a:off x="0" y="-38100"/>
              <a:ext cx="4816593" cy="12559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066800" y="3924300"/>
            <a:ext cx="9437695" cy="4605095"/>
            <a:chOff x="0" y="0"/>
            <a:chExt cx="3419432" cy="1668502"/>
          </a:xfrm>
        </p:grpSpPr>
        <p:sp>
          <p:nvSpPr>
            <p:cNvPr id="7" name="Freeform 7"/>
            <p:cNvSpPr/>
            <p:nvPr/>
          </p:nvSpPr>
          <p:spPr>
            <a:xfrm>
              <a:off x="0" y="0"/>
              <a:ext cx="3419432" cy="1668502"/>
            </a:xfrm>
            <a:custGeom>
              <a:avLst/>
              <a:gdLst/>
              <a:ahLst/>
              <a:cxnLst/>
              <a:rect l="l" t="t" r="r" b="b"/>
              <a:pathLst>
                <a:path w="3419432" h="1668502">
                  <a:moveTo>
                    <a:pt x="0" y="0"/>
                  </a:moveTo>
                  <a:lnTo>
                    <a:pt x="3419432" y="0"/>
                  </a:lnTo>
                  <a:lnTo>
                    <a:pt x="3419432" y="1668502"/>
                  </a:lnTo>
                  <a:lnTo>
                    <a:pt x="0" y="1668502"/>
                  </a:lnTo>
                  <a:close/>
                </a:path>
              </a:pathLst>
            </a:custGeom>
            <a:solidFill>
              <a:srgbClr val="665634"/>
            </a:solidFill>
          </p:spPr>
          <p:txBody>
            <a:bodyPr/>
            <a:lstStyle/>
            <a:p>
              <a:endParaRPr lang="en-US"/>
            </a:p>
          </p:txBody>
        </p:sp>
        <p:sp>
          <p:nvSpPr>
            <p:cNvPr id="8" name="TextBox 8"/>
            <p:cNvSpPr txBox="1"/>
            <p:nvPr/>
          </p:nvSpPr>
          <p:spPr>
            <a:xfrm>
              <a:off x="0" y="-66675"/>
              <a:ext cx="3419432" cy="1735177"/>
            </a:xfrm>
            <a:prstGeom prst="rect">
              <a:avLst/>
            </a:prstGeom>
          </p:spPr>
          <p:txBody>
            <a:bodyPr lIns="50800" tIns="50800" rIns="50800" bIns="50800" rtlCol="0" anchor="ctr"/>
            <a:lstStyle/>
            <a:p>
              <a:pPr algn="ctr">
                <a:lnSpc>
                  <a:spcPts val="2800"/>
                </a:lnSpc>
              </a:pPr>
              <a:endParaRPr/>
            </a:p>
          </p:txBody>
        </p:sp>
      </p:grpSp>
      <p:sp>
        <p:nvSpPr>
          <p:cNvPr id="9" name="TextBox 9"/>
          <p:cNvSpPr txBox="1"/>
          <p:nvPr/>
        </p:nvSpPr>
        <p:spPr>
          <a:xfrm>
            <a:off x="1028700" y="2527379"/>
            <a:ext cx="15125700" cy="1396921"/>
          </a:xfrm>
          <a:prstGeom prst="rect">
            <a:avLst/>
          </a:prstGeom>
        </p:spPr>
        <p:txBody>
          <a:bodyPr wrap="square" lIns="0" tIns="0" rIns="0" bIns="0" rtlCol="0" anchor="t">
            <a:spAutoFit/>
          </a:bodyPr>
          <a:lstStyle/>
          <a:p>
            <a:pPr marL="0" lvl="0" indent="0" algn="l">
              <a:lnSpc>
                <a:spcPts val="10320"/>
              </a:lnSpc>
              <a:spcBef>
                <a:spcPct val="0"/>
              </a:spcBef>
            </a:pPr>
            <a:r>
              <a:rPr lang="en-US" sz="11000" b="1" u="none" strike="noStrike" dirty="0">
                <a:solidFill>
                  <a:srgbClr val="677E24"/>
                </a:solidFill>
                <a:ea typeface="Cubao Narrow"/>
                <a:cs typeface="Cubao Narrow"/>
                <a:sym typeface="Cubao Narrow"/>
              </a:rPr>
              <a:t>What is Air Pollution?</a:t>
            </a:r>
          </a:p>
        </p:txBody>
      </p:sp>
      <p:sp>
        <p:nvSpPr>
          <p:cNvPr id="10" name="Freeform 10"/>
          <p:cNvSpPr/>
          <p:nvPr/>
        </p:nvSpPr>
        <p:spPr>
          <a:xfrm>
            <a:off x="-1380979" y="712044"/>
            <a:ext cx="3293329" cy="1131708"/>
          </a:xfrm>
          <a:custGeom>
            <a:avLst/>
            <a:gdLst/>
            <a:ahLst/>
            <a:cxnLst/>
            <a:rect l="l" t="t" r="r" b="b"/>
            <a:pathLst>
              <a:path w="3293329" h="1131708">
                <a:moveTo>
                  <a:pt x="0" y="0"/>
                </a:moveTo>
                <a:lnTo>
                  <a:pt x="3293329" y="0"/>
                </a:lnTo>
                <a:lnTo>
                  <a:pt x="3293329" y="1131707"/>
                </a:lnTo>
                <a:lnTo>
                  <a:pt x="0" y="113170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1" name="Freeform 11"/>
          <p:cNvSpPr/>
          <p:nvPr/>
        </p:nvSpPr>
        <p:spPr>
          <a:xfrm>
            <a:off x="8461734" y="1459591"/>
            <a:ext cx="1864626" cy="640753"/>
          </a:xfrm>
          <a:custGeom>
            <a:avLst/>
            <a:gdLst/>
            <a:ahLst/>
            <a:cxnLst/>
            <a:rect l="l" t="t" r="r" b="b"/>
            <a:pathLst>
              <a:path w="1864626" h="640753">
                <a:moveTo>
                  <a:pt x="0" y="0"/>
                </a:moveTo>
                <a:lnTo>
                  <a:pt x="1864626" y="0"/>
                </a:lnTo>
                <a:lnTo>
                  <a:pt x="1864626" y="640753"/>
                </a:lnTo>
                <a:lnTo>
                  <a:pt x="0" y="640753"/>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2" name="Freeform 12"/>
          <p:cNvSpPr/>
          <p:nvPr/>
        </p:nvSpPr>
        <p:spPr>
          <a:xfrm>
            <a:off x="3127270" y="939785"/>
            <a:ext cx="1948874" cy="1039611"/>
          </a:xfrm>
          <a:custGeom>
            <a:avLst/>
            <a:gdLst/>
            <a:ahLst/>
            <a:cxnLst/>
            <a:rect l="l" t="t" r="r" b="b"/>
            <a:pathLst>
              <a:path w="1948874" h="1039611">
                <a:moveTo>
                  <a:pt x="0" y="0"/>
                </a:moveTo>
                <a:lnTo>
                  <a:pt x="1948874" y="0"/>
                </a:lnTo>
                <a:lnTo>
                  <a:pt x="1948874" y="1039611"/>
                </a:lnTo>
                <a:lnTo>
                  <a:pt x="0" y="10396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rot="421717" flipH="1">
            <a:off x="12864234" y="654962"/>
            <a:ext cx="5637126" cy="2250012"/>
          </a:xfrm>
          <a:custGeom>
            <a:avLst/>
            <a:gdLst/>
            <a:ahLst/>
            <a:cxnLst/>
            <a:rect l="l" t="t" r="r" b="b"/>
            <a:pathLst>
              <a:path w="5637126" h="2250012">
                <a:moveTo>
                  <a:pt x="5637126" y="0"/>
                </a:moveTo>
                <a:lnTo>
                  <a:pt x="0" y="0"/>
                </a:lnTo>
                <a:lnTo>
                  <a:pt x="0" y="2250011"/>
                </a:lnTo>
                <a:lnTo>
                  <a:pt x="5637126" y="2250011"/>
                </a:lnTo>
                <a:lnTo>
                  <a:pt x="563712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9939696" y="4362632"/>
            <a:ext cx="8882301" cy="6288412"/>
          </a:xfrm>
          <a:custGeom>
            <a:avLst/>
            <a:gdLst/>
            <a:ahLst/>
            <a:cxnLst/>
            <a:rect l="l" t="t" r="r" b="b"/>
            <a:pathLst>
              <a:path w="8882301" h="6288412">
                <a:moveTo>
                  <a:pt x="0" y="0"/>
                </a:moveTo>
                <a:lnTo>
                  <a:pt x="8882301" y="0"/>
                </a:lnTo>
                <a:lnTo>
                  <a:pt x="8882301" y="6288412"/>
                </a:lnTo>
                <a:lnTo>
                  <a:pt x="0" y="62884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a:off x="-341774" y="7191290"/>
            <a:ext cx="4508247" cy="4114800"/>
          </a:xfrm>
          <a:custGeom>
            <a:avLst/>
            <a:gdLst/>
            <a:ahLst/>
            <a:cxnLst/>
            <a:rect l="l" t="t" r="r" b="b"/>
            <a:pathLst>
              <a:path w="4508247" h="4114800">
                <a:moveTo>
                  <a:pt x="0" y="0"/>
                </a:moveTo>
                <a:lnTo>
                  <a:pt x="4508247" y="0"/>
                </a:lnTo>
                <a:lnTo>
                  <a:pt x="450824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TextBox 16"/>
          <p:cNvSpPr txBox="1"/>
          <p:nvPr/>
        </p:nvSpPr>
        <p:spPr>
          <a:xfrm>
            <a:off x="1586684" y="4230663"/>
            <a:ext cx="8624116" cy="3600409"/>
          </a:xfrm>
          <a:prstGeom prst="rect">
            <a:avLst/>
          </a:prstGeom>
        </p:spPr>
        <p:txBody>
          <a:bodyPr wrap="square" lIns="0" tIns="0" rIns="0" bIns="0" rtlCol="0" anchor="t">
            <a:spAutoFit/>
          </a:bodyPr>
          <a:lstStyle/>
          <a:p>
            <a:pPr algn="l">
              <a:lnSpc>
                <a:spcPts val="3500"/>
              </a:lnSpc>
              <a:spcBef>
                <a:spcPct val="0"/>
              </a:spcBef>
            </a:pPr>
            <a:r>
              <a:rPr lang="en-US" sz="3600" b="1" dirty="0">
                <a:solidFill>
                  <a:srgbClr val="FFFFFF"/>
                </a:solidFill>
                <a:ea typeface="Poppins Medium"/>
                <a:cs typeface="Poppins Medium"/>
                <a:sym typeface="Poppins Medium"/>
              </a:rPr>
              <a:t>Air pollution means that the air is not clean anymore. Sometimes, tiny things like smoke, dust, or harmful gases float around in the air, even if we can’t always see them. These things can come from cars, factories, fires, or even natural events like forest fires. When the air is polluted, it can make it harder for people, animals, and plants to stay healthy.</a:t>
            </a:r>
          </a:p>
        </p:txBody>
      </p:sp>
      <p:grpSp>
        <p:nvGrpSpPr>
          <p:cNvPr id="17" name="Group 6">
            <a:extLst>
              <a:ext uri="{FF2B5EF4-FFF2-40B4-BE49-F238E27FC236}">
                <a16:creationId xmlns:a16="http://schemas.microsoft.com/office/drawing/2014/main" id="{679BC9D9-66CF-2923-EE7B-67300011D6BE}"/>
              </a:ext>
            </a:extLst>
          </p:cNvPr>
          <p:cNvGrpSpPr/>
          <p:nvPr/>
        </p:nvGrpSpPr>
        <p:grpSpPr>
          <a:xfrm>
            <a:off x="1066800" y="3924300"/>
            <a:ext cx="9437695" cy="4605095"/>
            <a:chOff x="0" y="0"/>
            <a:chExt cx="3419432" cy="1668502"/>
          </a:xfrm>
        </p:grpSpPr>
        <p:sp>
          <p:nvSpPr>
            <p:cNvPr id="18" name="Freeform 7">
              <a:extLst>
                <a:ext uri="{FF2B5EF4-FFF2-40B4-BE49-F238E27FC236}">
                  <a16:creationId xmlns:a16="http://schemas.microsoft.com/office/drawing/2014/main" id="{82217F93-760C-D0D9-0C68-CBB61EF05AED}"/>
                </a:ext>
              </a:extLst>
            </p:cNvPr>
            <p:cNvSpPr/>
            <p:nvPr/>
          </p:nvSpPr>
          <p:spPr>
            <a:xfrm>
              <a:off x="0" y="0"/>
              <a:ext cx="3419432" cy="1668502"/>
            </a:xfrm>
            <a:custGeom>
              <a:avLst/>
              <a:gdLst/>
              <a:ahLst/>
              <a:cxnLst/>
              <a:rect l="l" t="t" r="r" b="b"/>
              <a:pathLst>
                <a:path w="3419432" h="1668502">
                  <a:moveTo>
                    <a:pt x="0" y="0"/>
                  </a:moveTo>
                  <a:lnTo>
                    <a:pt x="3419432" y="0"/>
                  </a:lnTo>
                  <a:lnTo>
                    <a:pt x="3419432" y="1668502"/>
                  </a:lnTo>
                  <a:lnTo>
                    <a:pt x="0" y="1668502"/>
                  </a:lnTo>
                  <a:close/>
                </a:path>
              </a:pathLst>
            </a:custGeom>
            <a:solidFill>
              <a:srgbClr val="665634"/>
            </a:solidFill>
          </p:spPr>
          <p:txBody>
            <a:bodyPr/>
            <a:lstStyle/>
            <a:p>
              <a:endParaRPr lang="en-US"/>
            </a:p>
          </p:txBody>
        </p:sp>
        <p:sp>
          <p:nvSpPr>
            <p:cNvPr id="19" name="TextBox 8">
              <a:extLst>
                <a:ext uri="{FF2B5EF4-FFF2-40B4-BE49-F238E27FC236}">
                  <a16:creationId xmlns:a16="http://schemas.microsoft.com/office/drawing/2014/main" id="{5DB8EB64-56FD-FB9B-47A0-798FFEF5E547}"/>
                </a:ext>
              </a:extLst>
            </p:cNvPr>
            <p:cNvSpPr txBox="1"/>
            <p:nvPr/>
          </p:nvSpPr>
          <p:spPr>
            <a:xfrm>
              <a:off x="0" y="-66675"/>
              <a:ext cx="3419432" cy="1735177"/>
            </a:xfrm>
            <a:prstGeom prst="rect">
              <a:avLst/>
            </a:prstGeom>
          </p:spPr>
          <p:txBody>
            <a:bodyPr lIns="50800" tIns="50800" rIns="50800" bIns="50800" rtlCol="0" anchor="ctr"/>
            <a:lstStyle/>
            <a:p>
              <a:pPr algn="ctr">
                <a:lnSpc>
                  <a:spcPts val="2800"/>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1E4"/>
        </a:solidFill>
        <a:effectLst/>
      </p:bgPr>
    </p:bg>
    <p:spTree>
      <p:nvGrpSpPr>
        <p:cNvPr id="1" name=""/>
        <p:cNvGrpSpPr/>
        <p:nvPr/>
      </p:nvGrpSpPr>
      <p:grpSpPr>
        <a:xfrm>
          <a:off x="0" y="0"/>
          <a:ext cx="0" cy="0"/>
          <a:chOff x="0" y="0"/>
          <a:chExt cx="0" cy="0"/>
        </a:xfrm>
      </p:grpSpPr>
      <p:sp>
        <p:nvSpPr>
          <p:cNvPr id="2" name="Freeform 2"/>
          <p:cNvSpPr/>
          <p:nvPr/>
        </p:nvSpPr>
        <p:spPr>
          <a:xfrm>
            <a:off x="-8760687" y="4674700"/>
            <a:ext cx="30347163" cy="5448749"/>
          </a:xfrm>
          <a:custGeom>
            <a:avLst/>
            <a:gdLst/>
            <a:ahLst/>
            <a:cxnLst/>
            <a:rect l="l" t="t" r="r" b="b"/>
            <a:pathLst>
              <a:path w="30347163" h="5448749">
                <a:moveTo>
                  <a:pt x="0" y="0"/>
                </a:moveTo>
                <a:lnTo>
                  <a:pt x="30347163" y="0"/>
                </a:lnTo>
                <a:lnTo>
                  <a:pt x="30347163" y="5448749"/>
                </a:lnTo>
                <a:lnTo>
                  <a:pt x="0" y="5448749"/>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3" name="Group 3"/>
          <p:cNvGrpSpPr/>
          <p:nvPr/>
        </p:nvGrpSpPr>
        <p:grpSpPr>
          <a:xfrm>
            <a:off x="0" y="9954784"/>
            <a:ext cx="18288000" cy="332216"/>
            <a:chOff x="0" y="0"/>
            <a:chExt cx="4816593" cy="87497"/>
          </a:xfrm>
        </p:grpSpPr>
        <p:sp>
          <p:nvSpPr>
            <p:cNvPr id="4" name="Freeform 4"/>
            <p:cNvSpPr/>
            <p:nvPr/>
          </p:nvSpPr>
          <p:spPr>
            <a:xfrm>
              <a:off x="0" y="0"/>
              <a:ext cx="4816592" cy="87497"/>
            </a:xfrm>
            <a:custGeom>
              <a:avLst/>
              <a:gdLst/>
              <a:ahLst/>
              <a:cxnLst/>
              <a:rect l="l" t="t" r="r" b="b"/>
              <a:pathLst>
                <a:path w="4816592" h="87497">
                  <a:moveTo>
                    <a:pt x="0" y="0"/>
                  </a:moveTo>
                  <a:lnTo>
                    <a:pt x="4816592" y="0"/>
                  </a:lnTo>
                  <a:lnTo>
                    <a:pt x="4816592" y="87497"/>
                  </a:lnTo>
                  <a:lnTo>
                    <a:pt x="0" y="87497"/>
                  </a:lnTo>
                  <a:close/>
                </a:path>
              </a:pathLst>
            </a:custGeom>
            <a:solidFill>
              <a:srgbClr val="A69164"/>
            </a:solidFill>
          </p:spPr>
          <p:txBody>
            <a:bodyPr/>
            <a:lstStyle/>
            <a:p>
              <a:endParaRPr lang="en-US"/>
            </a:p>
          </p:txBody>
        </p:sp>
        <p:sp>
          <p:nvSpPr>
            <p:cNvPr id="5" name="TextBox 5"/>
            <p:cNvSpPr txBox="1"/>
            <p:nvPr/>
          </p:nvSpPr>
          <p:spPr>
            <a:xfrm>
              <a:off x="0" y="-38100"/>
              <a:ext cx="4816593" cy="12559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383114" y="2111794"/>
            <a:ext cx="3627451" cy="1246524"/>
          </a:xfrm>
          <a:custGeom>
            <a:avLst/>
            <a:gdLst/>
            <a:ahLst/>
            <a:cxnLst/>
            <a:rect l="l" t="t" r="r" b="b"/>
            <a:pathLst>
              <a:path w="3627451" h="1246524">
                <a:moveTo>
                  <a:pt x="0" y="0"/>
                </a:moveTo>
                <a:lnTo>
                  <a:pt x="3627451" y="0"/>
                </a:lnTo>
                <a:lnTo>
                  <a:pt x="3627451" y="1246524"/>
                </a:lnTo>
                <a:lnTo>
                  <a:pt x="0" y="124652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7" name="Freeform 7"/>
          <p:cNvSpPr/>
          <p:nvPr/>
        </p:nvSpPr>
        <p:spPr>
          <a:xfrm>
            <a:off x="-1403562" y="2112811"/>
            <a:ext cx="3627451" cy="1246524"/>
          </a:xfrm>
          <a:custGeom>
            <a:avLst/>
            <a:gdLst/>
            <a:ahLst/>
            <a:cxnLst/>
            <a:rect l="l" t="t" r="r" b="b"/>
            <a:pathLst>
              <a:path w="3627451" h="1246524">
                <a:moveTo>
                  <a:pt x="0" y="0"/>
                </a:moveTo>
                <a:lnTo>
                  <a:pt x="3627451" y="0"/>
                </a:lnTo>
                <a:lnTo>
                  <a:pt x="3627451" y="1246524"/>
                </a:lnTo>
                <a:lnTo>
                  <a:pt x="0" y="124652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8" name="Group 8"/>
          <p:cNvGrpSpPr/>
          <p:nvPr/>
        </p:nvGrpSpPr>
        <p:grpSpPr>
          <a:xfrm>
            <a:off x="15756765" y="1704400"/>
            <a:ext cx="1502535" cy="150253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txBody>
            <a:bodyPr/>
            <a:lstStyle/>
            <a:p>
              <a:endParaRPr lang="en-US"/>
            </a:p>
          </p:txBody>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2800"/>
                </a:lnSpc>
              </a:pPr>
              <a:endParaRPr/>
            </a:p>
          </p:txBody>
        </p:sp>
      </p:grpSp>
      <p:sp>
        <p:nvSpPr>
          <p:cNvPr id="11" name="Freeform 11"/>
          <p:cNvSpPr/>
          <p:nvPr/>
        </p:nvSpPr>
        <p:spPr>
          <a:xfrm>
            <a:off x="16619379" y="3767611"/>
            <a:ext cx="1011334" cy="539488"/>
          </a:xfrm>
          <a:custGeom>
            <a:avLst/>
            <a:gdLst/>
            <a:ahLst/>
            <a:cxnLst/>
            <a:rect l="l" t="t" r="r" b="b"/>
            <a:pathLst>
              <a:path w="1011334" h="539488">
                <a:moveTo>
                  <a:pt x="0" y="0"/>
                </a:moveTo>
                <a:lnTo>
                  <a:pt x="1011334" y="0"/>
                </a:lnTo>
                <a:lnTo>
                  <a:pt x="1011334" y="539488"/>
                </a:lnTo>
                <a:lnTo>
                  <a:pt x="0" y="5394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523073" y="3978460"/>
            <a:ext cx="1011334" cy="539488"/>
          </a:xfrm>
          <a:custGeom>
            <a:avLst/>
            <a:gdLst/>
            <a:ahLst/>
            <a:cxnLst/>
            <a:rect l="l" t="t" r="r" b="b"/>
            <a:pathLst>
              <a:path w="1011334" h="539488">
                <a:moveTo>
                  <a:pt x="0" y="0"/>
                </a:moveTo>
                <a:lnTo>
                  <a:pt x="1011334" y="0"/>
                </a:lnTo>
                <a:lnTo>
                  <a:pt x="1011334" y="539488"/>
                </a:lnTo>
                <a:lnTo>
                  <a:pt x="0" y="5394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rot="-3884884">
            <a:off x="5370241" y="2932615"/>
            <a:ext cx="7547518" cy="7478333"/>
          </a:xfrm>
          <a:custGeom>
            <a:avLst/>
            <a:gdLst/>
            <a:ahLst/>
            <a:cxnLst/>
            <a:rect l="l" t="t" r="r" b="b"/>
            <a:pathLst>
              <a:path w="7547518" h="7478333">
                <a:moveTo>
                  <a:pt x="0" y="0"/>
                </a:moveTo>
                <a:lnTo>
                  <a:pt x="7547518" y="0"/>
                </a:lnTo>
                <a:lnTo>
                  <a:pt x="7547518" y="7478332"/>
                </a:lnTo>
                <a:lnTo>
                  <a:pt x="0" y="7478332"/>
                </a:lnTo>
                <a:lnTo>
                  <a:pt x="0" y="0"/>
                </a:lnTo>
                <a:close/>
              </a:path>
            </a:pathLst>
          </a:custGeom>
          <a:blipFill>
            <a:blip r:embed="rId8"/>
            <a:stretch>
              <a:fillRect/>
            </a:stretch>
          </a:blipFill>
        </p:spPr>
        <p:txBody>
          <a:bodyPr/>
          <a:lstStyle/>
          <a:p>
            <a:endParaRPr lang="en-US"/>
          </a:p>
        </p:txBody>
      </p:sp>
      <p:sp>
        <p:nvSpPr>
          <p:cNvPr id="14" name="Freeform 14"/>
          <p:cNvSpPr/>
          <p:nvPr/>
        </p:nvSpPr>
        <p:spPr>
          <a:xfrm rot="378691">
            <a:off x="12005747" y="4257834"/>
            <a:ext cx="1394042" cy="421698"/>
          </a:xfrm>
          <a:custGeom>
            <a:avLst/>
            <a:gdLst/>
            <a:ahLst/>
            <a:cxnLst/>
            <a:rect l="l" t="t" r="r" b="b"/>
            <a:pathLst>
              <a:path w="1394042" h="421698">
                <a:moveTo>
                  <a:pt x="0" y="0"/>
                </a:moveTo>
                <a:lnTo>
                  <a:pt x="1394043" y="0"/>
                </a:lnTo>
                <a:lnTo>
                  <a:pt x="1394043" y="421698"/>
                </a:lnTo>
                <a:lnTo>
                  <a:pt x="0" y="4216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5" name="Group 15"/>
          <p:cNvGrpSpPr/>
          <p:nvPr/>
        </p:nvGrpSpPr>
        <p:grpSpPr>
          <a:xfrm>
            <a:off x="13555557" y="4509936"/>
            <a:ext cx="3636141" cy="1062952"/>
            <a:chOff x="0" y="0"/>
            <a:chExt cx="1159932" cy="339083"/>
          </a:xfrm>
        </p:grpSpPr>
        <p:sp>
          <p:nvSpPr>
            <p:cNvPr id="16" name="Freeform 16"/>
            <p:cNvSpPr/>
            <p:nvPr/>
          </p:nvSpPr>
          <p:spPr>
            <a:xfrm>
              <a:off x="0" y="0"/>
              <a:ext cx="1159932" cy="339083"/>
            </a:xfrm>
            <a:custGeom>
              <a:avLst/>
              <a:gdLst/>
              <a:ahLst/>
              <a:cxnLst/>
              <a:rect l="l" t="t" r="r" b="b"/>
              <a:pathLst>
                <a:path w="1159932" h="339083">
                  <a:moveTo>
                    <a:pt x="0" y="0"/>
                  </a:moveTo>
                  <a:lnTo>
                    <a:pt x="1159932" y="0"/>
                  </a:lnTo>
                  <a:lnTo>
                    <a:pt x="1159932" y="339083"/>
                  </a:lnTo>
                  <a:lnTo>
                    <a:pt x="0" y="339083"/>
                  </a:lnTo>
                  <a:close/>
                </a:path>
              </a:pathLst>
            </a:custGeom>
            <a:solidFill>
              <a:srgbClr val="665634"/>
            </a:solidFill>
          </p:spPr>
          <p:txBody>
            <a:bodyPr/>
            <a:lstStyle/>
            <a:p>
              <a:endParaRPr lang="en-US"/>
            </a:p>
          </p:txBody>
        </p:sp>
        <p:sp>
          <p:nvSpPr>
            <p:cNvPr id="17" name="TextBox 17"/>
            <p:cNvSpPr txBox="1"/>
            <p:nvPr/>
          </p:nvSpPr>
          <p:spPr>
            <a:xfrm>
              <a:off x="0" y="-66675"/>
              <a:ext cx="1159932" cy="405758"/>
            </a:xfrm>
            <a:prstGeom prst="rect">
              <a:avLst/>
            </a:prstGeom>
          </p:spPr>
          <p:txBody>
            <a:bodyPr lIns="50800" tIns="50800" rIns="50800" bIns="50800" rtlCol="0" anchor="ctr"/>
            <a:lstStyle/>
            <a:p>
              <a:pPr algn="ctr">
                <a:lnSpc>
                  <a:spcPts val="2800"/>
                </a:lnSpc>
              </a:pPr>
              <a:endParaRPr/>
            </a:p>
          </p:txBody>
        </p:sp>
      </p:grpSp>
      <p:sp>
        <p:nvSpPr>
          <p:cNvPr id="18" name="Freeform 18"/>
          <p:cNvSpPr/>
          <p:nvPr/>
        </p:nvSpPr>
        <p:spPr>
          <a:xfrm rot="8734455" flipV="1">
            <a:off x="4462597" y="7351339"/>
            <a:ext cx="1394042" cy="421698"/>
          </a:xfrm>
          <a:custGeom>
            <a:avLst/>
            <a:gdLst/>
            <a:ahLst/>
            <a:cxnLst/>
            <a:rect l="l" t="t" r="r" b="b"/>
            <a:pathLst>
              <a:path w="1394042" h="421698">
                <a:moveTo>
                  <a:pt x="0" y="421698"/>
                </a:moveTo>
                <a:lnTo>
                  <a:pt x="1394043" y="421698"/>
                </a:lnTo>
                <a:lnTo>
                  <a:pt x="1394043" y="0"/>
                </a:lnTo>
                <a:lnTo>
                  <a:pt x="0" y="0"/>
                </a:lnTo>
                <a:lnTo>
                  <a:pt x="0" y="421698"/>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9" name="Group 19"/>
          <p:cNvGrpSpPr/>
          <p:nvPr/>
        </p:nvGrpSpPr>
        <p:grpSpPr>
          <a:xfrm>
            <a:off x="1436318" y="8130161"/>
            <a:ext cx="3636141" cy="1062952"/>
            <a:chOff x="0" y="0"/>
            <a:chExt cx="1159932" cy="339083"/>
          </a:xfrm>
        </p:grpSpPr>
        <p:sp>
          <p:nvSpPr>
            <p:cNvPr id="20" name="Freeform 20"/>
            <p:cNvSpPr/>
            <p:nvPr/>
          </p:nvSpPr>
          <p:spPr>
            <a:xfrm>
              <a:off x="0" y="0"/>
              <a:ext cx="1159932" cy="339083"/>
            </a:xfrm>
            <a:custGeom>
              <a:avLst/>
              <a:gdLst/>
              <a:ahLst/>
              <a:cxnLst/>
              <a:rect l="l" t="t" r="r" b="b"/>
              <a:pathLst>
                <a:path w="1159932" h="339083">
                  <a:moveTo>
                    <a:pt x="0" y="0"/>
                  </a:moveTo>
                  <a:lnTo>
                    <a:pt x="1159932" y="0"/>
                  </a:lnTo>
                  <a:lnTo>
                    <a:pt x="1159932" y="339083"/>
                  </a:lnTo>
                  <a:lnTo>
                    <a:pt x="0" y="339083"/>
                  </a:lnTo>
                  <a:close/>
                </a:path>
              </a:pathLst>
            </a:custGeom>
            <a:solidFill>
              <a:srgbClr val="665634"/>
            </a:solidFill>
          </p:spPr>
          <p:txBody>
            <a:bodyPr/>
            <a:lstStyle/>
            <a:p>
              <a:endParaRPr lang="en-US"/>
            </a:p>
          </p:txBody>
        </p:sp>
        <p:sp>
          <p:nvSpPr>
            <p:cNvPr id="21" name="TextBox 21"/>
            <p:cNvSpPr txBox="1"/>
            <p:nvPr/>
          </p:nvSpPr>
          <p:spPr>
            <a:xfrm>
              <a:off x="0" y="-66675"/>
              <a:ext cx="1159932" cy="405758"/>
            </a:xfrm>
            <a:prstGeom prst="rect">
              <a:avLst/>
            </a:prstGeom>
          </p:spPr>
          <p:txBody>
            <a:bodyPr lIns="50800" tIns="50800" rIns="50800" bIns="50800" rtlCol="0" anchor="ctr"/>
            <a:lstStyle/>
            <a:p>
              <a:pPr algn="ctr">
                <a:lnSpc>
                  <a:spcPts val="2800"/>
                </a:lnSpc>
              </a:pPr>
              <a:endParaRPr/>
            </a:p>
          </p:txBody>
        </p:sp>
      </p:grpSp>
      <p:sp>
        <p:nvSpPr>
          <p:cNvPr id="22" name="Freeform 22"/>
          <p:cNvSpPr/>
          <p:nvPr/>
        </p:nvSpPr>
        <p:spPr>
          <a:xfrm rot="1633517">
            <a:off x="12587075" y="7145902"/>
            <a:ext cx="1394042" cy="421698"/>
          </a:xfrm>
          <a:custGeom>
            <a:avLst/>
            <a:gdLst/>
            <a:ahLst/>
            <a:cxnLst/>
            <a:rect l="l" t="t" r="r" b="b"/>
            <a:pathLst>
              <a:path w="1394042" h="421698">
                <a:moveTo>
                  <a:pt x="0" y="0"/>
                </a:moveTo>
                <a:lnTo>
                  <a:pt x="1394043" y="0"/>
                </a:lnTo>
                <a:lnTo>
                  <a:pt x="1394043" y="421698"/>
                </a:lnTo>
                <a:lnTo>
                  <a:pt x="0" y="4216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3" name="Group 23"/>
          <p:cNvGrpSpPr/>
          <p:nvPr/>
        </p:nvGrpSpPr>
        <p:grpSpPr>
          <a:xfrm>
            <a:off x="13610825" y="8130161"/>
            <a:ext cx="3636141" cy="1062952"/>
            <a:chOff x="0" y="0"/>
            <a:chExt cx="1159932" cy="339083"/>
          </a:xfrm>
        </p:grpSpPr>
        <p:sp>
          <p:nvSpPr>
            <p:cNvPr id="24" name="Freeform 24"/>
            <p:cNvSpPr/>
            <p:nvPr/>
          </p:nvSpPr>
          <p:spPr>
            <a:xfrm>
              <a:off x="0" y="0"/>
              <a:ext cx="1159932" cy="339083"/>
            </a:xfrm>
            <a:custGeom>
              <a:avLst/>
              <a:gdLst/>
              <a:ahLst/>
              <a:cxnLst/>
              <a:rect l="l" t="t" r="r" b="b"/>
              <a:pathLst>
                <a:path w="1159932" h="339083">
                  <a:moveTo>
                    <a:pt x="0" y="0"/>
                  </a:moveTo>
                  <a:lnTo>
                    <a:pt x="1159932" y="0"/>
                  </a:lnTo>
                  <a:lnTo>
                    <a:pt x="1159932" y="339083"/>
                  </a:lnTo>
                  <a:lnTo>
                    <a:pt x="0" y="339083"/>
                  </a:lnTo>
                  <a:close/>
                </a:path>
              </a:pathLst>
            </a:custGeom>
            <a:solidFill>
              <a:srgbClr val="665634"/>
            </a:solidFill>
          </p:spPr>
          <p:txBody>
            <a:bodyPr/>
            <a:lstStyle/>
            <a:p>
              <a:endParaRPr lang="en-US"/>
            </a:p>
          </p:txBody>
        </p:sp>
        <p:sp>
          <p:nvSpPr>
            <p:cNvPr id="25" name="TextBox 25"/>
            <p:cNvSpPr txBox="1"/>
            <p:nvPr/>
          </p:nvSpPr>
          <p:spPr>
            <a:xfrm>
              <a:off x="0" y="-66675"/>
              <a:ext cx="1159932" cy="405758"/>
            </a:xfrm>
            <a:prstGeom prst="rect">
              <a:avLst/>
            </a:prstGeom>
          </p:spPr>
          <p:txBody>
            <a:bodyPr lIns="50800" tIns="50800" rIns="50800" bIns="50800" rtlCol="0" anchor="ctr"/>
            <a:lstStyle/>
            <a:p>
              <a:pPr algn="ctr">
                <a:lnSpc>
                  <a:spcPts val="2800"/>
                </a:lnSpc>
              </a:pPr>
              <a:endParaRPr/>
            </a:p>
          </p:txBody>
        </p:sp>
      </p:grpSp>
      <p:sp>
        <p:nvSpPr>
          <p:cNvPr id="26" name="Freeform 26"/>
          <p:cNvSpPr/>
          <p:nvPr/>
        </p:nvSpPr>
        <p:spPr>
          <a:xfrm rot="-275045" flipH="1">
            <a:off x="5297346" y="4237518"/>
            <a:ext cx="1394042" cy="421698"/>
          </a:xfrm>
          <a:custGeom>
            <a:avLst/>
            <a:gdLst/>
            <a:ahLst/>
            <a:cxnLst/>
            <a:rect l="l" t="t" r="r" b="b"/>
            <a:pathLst>
              <a:path w="1394042" h="421698">
                <a:moveTo>
                  <a:pt x="1394042" y="0"/>
                </a:moveTo>
                <a:lnTo>
                  <a:pt x="0" y="0"/>
                </a:lnTo>
                <a:lnTo>
                  <a:pt x="0" y="421698"/>
                </a:lnTo>
                <a:lnTo>
                  <a:pt x="1394042" y="421698"/>
                </a:lnTo>
                <a:lnTo>
                  <a:pt x="139404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7" name="Group 27"/>
          <p:cNvGrpSpPr/>
          <p:nvPr/>
        </p:nvGrpSpPr>
        <p:grpSpPr>
          <a:xfrm>
            <a:off x="1436318" y="4248204"/>
            <a:ext cx="3636141" cy="1062952"/>
            <a:chOff x="0" y="0"/>
            <a:chExt cx="1159932" cy="339083"/>
          </a:xfrm>
        </p:grpSpPr>
        <p:sp>
          <p:nvSpPr>
            <p:cNvPr id="28" name="Freeform 28"/>
            <p:cNvSpPr/>
            <p:nvPr/>
          </p:nvSpPr>
          <p:spPr>
            <a:xfrm>
              <a:off x="0" y="0"/>
              <a:ext cx="1159932" cy="339083"/>
            </a:xfrm>
            <a:custGeom>
              <a:avLst/>
              <a:gdLst/>
              <a:ahLst/>
              <a:cxnLst/>
              <a:rect l="l" t="t" r="r" b="b"/>
              <a:pathLst>
                <a:path w="1159932" h="339083">
                  <a:moveTo>
                    <a:pt x="0" y="0"/>
                  </a:moveTo>
                  <a:lnTo>
                    <a:pt x="1159932" y="0"/>
                  </a:lnTo>
                  <a:lnTo>
                    <a:pt x="1159932" y="339083"/>
                  </a:lnTo>
                  <a:lnTo>
                    <a:pt x="0" y="339083"/>
                  </a:lnTo>
                  <a:close/>
                </a:path>
              </a:pathLst>
            </a:custGeom>
            <a:solidFill>
              <a:srgbClr val="665634"/>
            </a:solidFill>
          </p:spPr>
          <p:txBody>
            <a:bodyPr/>
            <a:lstStyle/>
            <a:p>
              <a:endParaRPr lang="en-US"/>
            </a:p>
          </p:txBody>
        </p:sp>
        <p:sp>
          <p:nvSpPr>
            <p:cNvPr id="29" name="TextBox 29"/>
            <p:cNvSpPr txBox="1"/>
            <p:nvPr/>
          </p:nvSpPr>
          <p:spPr>
            <a:xfrm>
              <a:off x="0" y="-66675"/>
              <a:ext cx="1159932" cy="405758"/>
            </a:xfrm>
            <a:prstGeom prst="rect">
              <a:avLst/>
            </a:prstGeom>
          </p:spPr>
          <p:txBody>
            <a:bodyPr lIns="50800" tIns="50800" rIns="50800" bIns="50800" rtlCol="0" anchor="ctr"/>
            <a:lstStyle/>
            <a:p>
              <a:pPr algn="ctr">
                <a:lnSpc>
                  <a:spcPts val="2800"/>
                </a:lnSpc>
              </a:pPr>
              <a:endParaRPr/>
            </a:p>
          </p:txBody>
        </p:sp>
      </p:grpSp>
      <p:sp>
        <p:nvSpPr>
          <p:cNvPr id="30" name="TextBox 30"/>
          <p:cNvSpPr txBox="1"/>
          <p:nvPr/>
        </p:nvSpPr>
        <p:spPr>
          <a:xfrm>
            <a:off x="990600" y="607713"/>
            <a:ext cx="15861081" cy="1286506"/>
          </a:xfrm>
          <a:prstGeom prst="rect">
            <a:avLst/>
          </a:prstGeom>
        </p:spPr>
        <p:txBody>
          <a:bodyPr wrap="square" lIns="0" tIns="0" rIns="0" bIns="0" rtlCol="0" anchor="t">
            <a:spAutoFit/>
          </a:bodyPr>
          <a:lstStyle/>
          <a:p>
            <a:pPr algn="ctr">
              <a:lnSpc>
                <a:spcPts val="9468"/>
              </a:lnSpc>
            </a:pPr>
            <a:r>
              <a:rPr lang="en-US" sz="11000" b="1" dirty="0">
                <a:solidFill>
                  <a:srgbClr val="677E24"/>
                </a:solidFill>
                <a:ea typeface="Cubao Narrow"/>
                <a:cs typeface="Cubao Narrow"/>
                <a:sym typeface="Cubao Narrow"/>
              </a:rPr>
              <a:t>What Causes Air Pollution?</a:t>
            </a:r>
          </a:p>
        </p:txBody>
      </p:sp>
      <p:sp>
        <p:nvSpPr>
          <p:cNvPr id="31" name="TextBox 31"/>
          <p:cNvSpPr txBox="1"/>
          <p:nvPr/>
        </p:nvSpPr>
        <p:spPr>
          <a:xfrm>
            <a:off x="1219200" y="1754710"/>
            <a:ext cx="15319656" cy="907364"/>
          </a:xfrm>
          <a:prstGeom prst="rect">
            <a:avLst/>
          </a:prstGeom>
        </p:spPr>
        <p:txBody>
          <a:bodyPr lIns="0" tIns="0" rIns="0" bIns="0" rtlCol="0" anchor="t">
            <a:spAutoFit/>
          </a:bodyPr>
          <a:lstStyle/>
          <a:p>
            <a:pPr algn="ctr">
              <a:lnSpc>
                <a:spcPts val="3499"/>
              </a:lnSpc>
              <a:spcBef>
                <a:spcPct val="0"/>
              </a:spcBef>
            </a:pPr>
            <a:r>
              <a:rPr lang="en-US" sz="3600" b="1" i="1" dirty="0">
                <a:solidFill>
                  <a:srgbClr val="000000"/>
                </a:solidFill>
                <a:ea typeface="Poppins Medium Italics"/>
                <a:cs typeface="Poppins Medium Italics"/>
                <a:sym typeface="Poppins Medium Italics"/>
              </a:rPr>
              <a:t>There are many things that make the air dirty. Some of them are made by people, and others come from nature.</a:t>
            </a:r>
          </a:p>
        </p:txBody>
      </p:sp>
      <p:sp>
        <p:nvSpPr>
          <p:cNvPr id="32" name="TextBox 32"/>
          <p:cNvSpPr txBox="1"/>
          <p:nvPr/>
        </p:nvSpPr>
        <p:spPr>
          <a:xfrm>
            <a:off x="13774811" y="4606770"/>
            <a:ext cx="3197633" cy="820738"/>
          </a:xfrm>
          <a:prstGeom prst="rect">
            <a:avLst/>
          </a:prstGeom>
        </p:spPr>
        <p:txBody>
          <a:bodyPr lIns="0" tIns="0" rIns="0" bIns="0" rtlCol="0" anchor="t">
            <a:spAutoFit/>
          </a:bodyPr>
          <a:lstStyle/>
          <a:p>
            <a:pPr algn="l">
              <a:lnSpc>
                <a:spcPts val="3180"/>
              </a:lnSpc>
            </a:pPr>
            <a:r>
              <a:rPr lang="en-US" sz="2800" b="1" dirty="0">
                <a:solidFill>
                  <a:srgbClr val="FFFFFF"/>
                </a:solidFill>
                <a:ea typeface="Poppins Medium"/>
                <a:cs typeface="Poppins Medium"/>
                <a:sym typeface="Poppins Medium"/>
              </a:rPr>
              <a:t>Smoke from cars and </a:t>
            </a:r>
          </a:p>
          <a:p>
            <a:pPr algn="l">
              <a:lnSpc>
                <a:spcPts val="3180"/>
              </a:lnSpc>
              <a:spcBef>
                <a:spcPct val="0"/>
              </a:spcBef>
            </a:pPr>
            <a:r>
              <a:rPr lang="en-US" sz="2800" b="1" dirty="0">
                <a:solidFill>
                  <a:srgbClr val="FFFFFF"/>
                </a:solidFill>
                <a:ea typeface="Poppins Medium"/>
                <a:cs typeface="Poppins Medium"/>
                <a:sym typeface="Poppins Medium"/>
              </a:rPr>
              <a:t>trucks</a:t>
            </a:r>
          </a:p>
        </p:txBody>
      </p:sp>
      <p:sp>
        <p:nvSpPr>
          <p:cNvPr id="33" name="TextBox 33"/>
          <p:cNvSpPr txBox="1"/>
          <p:nvPr/>
        </p:nvSpPr>
        <p:spPr>
          <a:xfrm>
            <a:off x="1836808" y="8223836"/>
            <a:ext cx="2835161" cy="820738"/>
          </a:xfrm>
          <a:prstGeom prst="rect">
            <a:avLst/>
          </a:prstGeom>
        </p:spPr>
        <p:txBody>
          <a:bodyPr lIns="0" tIns="0" rIns="0" bIns="0" rtlCol="0" anchor="t">
            <a:spAutoFit/>
          </a:bodyPr>
          <a:lstStyle/>
          <a:p>
            <a:pPr algn="r">
              <a:lnSpc>
                <a:spcPts val="3180"/>
              </a:lnSpc>
              <a:spcBef>
                <a:spcPct val="0"/>
              </a:spcBef>
            </a:pPr>
            <a:r>
              <a:rPr lang="en-US" sz="2800" b="1">
                <a:solidFill>
                  <a:srgbClr val="FFFFFF"/>
                </a:solidFill>
                <a:ea typeface="Poppins Medium"/>
                <a:cs typeface="Poppins Medium"/>
                <a:sym typeface="Poppins Medium"/>
              </a:rPr>
              <a:t>Gas and dust from factories</a:t>
            </a:r>
          </a:p>
        </p:txBody>
      </p:sp>
      <p:sp>
        <p:nvSpPr>
          <p:cNvPr id="34" name="TextBox 34"/>
          <p:cNvSpPr txBox="1"/>
          <p:nvPr/>
        </p:nvSpPr>
        <p:spPr>
          <a:xfrm>
            <a:off x="13830079" y="8223617"/>
            <a:ext cx="2604934" cy="820738"/>
          </a:xfrm>
          <a:prstGeom prst="rect">
            <a:avLst/>
          </a:prstGeom>
        </p:spPr>
        <p:txBody>
          <a:bodyPr lIns="0" tIns="0" rIns="0" bIns="0" rtlCol="0" anchor="t">
            <a:spAutoFit/>
          </a:bodyPr>
          <a:lstStyle/>
          <a:p>
            <a:pPr algn="l">
              <a:lnSpc>
                <a:spcPts val="3180"/>
              </a:lnSpc>
              <a:spcBef>
                <a:spcPct val="0"/>
              </a:spcBef>
            </a:pPr>
            <a:r>
              <a:rPr lang="en-US" sz="2800" b="1">
                <a:solidFill>
                  <a:srgbClr val="FFFFFF"/>
                </a:solidFill>
                <a:ea typeface="Poppins Medium"/>
                <a:cs typeface="Poppins Medium"/>
                <a:sym typeface="Poppins Medium"/>
              </a:rPr>
              <a:t>Burning trash or firewood</a:t>
            </a:r>
          </a:p>
        </p:txBody>
      </p:sp>
      <p:sp>
        <p:nvSpPr>
          <p:cNvPr id="35" name="TextBox 35"/>
          <p:cNvSpPr txBox="1"/>
          <p:nvPr/>
        </p:nvSpPr>
        <p:spPr>
          <a:xfrm>
            <a:off x="1512592" y="4334572"/>
            <a:ext cx="3483593" cy="820738"/>
          </a:xfrm>
          <a:prstGeom prst="rect">
            <a:avLst/>
          </a:prstGeom>
        </p:spPr>
        <p:txBody>
          <a:bodyPr lIns="0" tIns="0" rIns="0" bIns="0" rtlCol="0" anchor="t">
            <a:spAutoFit/>
          </a:bodyPr>
          <a:lstStyle/>
          <a:p>
            <a:pPr algn="r">
              <a:lnSpc>
                <a:spcPts val="3180"/>
              </a:lnSpc>
              <a:spcBef>
                <a:spcPct val="0"/>
              </a:spcBef>
            </a:pPr>
            <a:r>
              <a:rPr lang="en-US" sz="2800" b="1" dirty="0">
                <a:solidFill>
                  <a:srgbClr val="FFFFFF"/>
                </a:solidFill>
                <a:ea typeface="Poppins Medium"/>
                <a:cs typeface="Poppins Medium"/>
                <a:sym typeface="Poppins Medium"/>
              </a:rPr>
              <a:t>Natural causes like volcanoes and wildfires</a:t>
            </a:r>
          </a:p>
        </p:txBody>
      </p:sp>
      <p:grpSp>
        <p:nvGrpSpPr>
          <p:cNvPr id="36" name="Group 27">
            <a:extLst>
              <a:ext uri="{FF2B5EF4-FFF2-40B4-BE49-F238E27FC236}">
                <a16:creationId xmlns:a16="http://schemas.microsoft.com/office/drawing/2014/main" id="{C6233ACE-A86C-7043-B9D7-C6AAEE898372}"/>
              </a:ext>
            </a:extLst>
          </p:cNvPr>
          <p:cNvGrpSpPr/>
          <p:nvPr/>
        </p:nvGrpSpPr>
        <p:grpSpPr>
          <a:xfrm>
            <a:off x="1447800" y="4229100"/>
            <a:ext cx="3636141" cy="1062952"/>
            <a:chOff x="0" y="0"/>
            <a:chExt cx="1159932" cy="339083"/>
          </a:xfrm>
        </p:grpSpPr>
        <p:sp>
          <p:nvSpPr>
            <p:cNvPr id="37" name="Freeform 28">
              <a:extLst>
                <a:ext uri="{FF2B5EF4-FFF2-40B4-BE49-F238E27FC236}">
                  <a16:creationId xmlns:a16="http://schemas.microsoft.com/office/drawing/2014/main" id="{729BE7AB-BAD5-FCE7-75E1-722159121E2D}"/>
                </a:ext>
              </a:extLst>
            </p:cNvPr>
            <p:cNvSpPr/>
            <p:nvPr/>
          </p:nvSpPr>
          <p:spPr>
            <a:xfrm>
              <a:off x="0" y="0"/>
              <a:ext cx="1159932" cy="339083"/>
            </a:xfrm>
            <a:custGeom>
              <a:avLst/>
              <a:gdLst/>
              <a:ahLst/>
              <a:cxnLst/>
              <a:rect l="l" t="t" r="r" b="b"/>
              <a:pathLst>
                <a:path w="1159932" h="339083">
                  <a:moveTo>
                    <a:pt x="0" y="0"/>
                  </a:moveTo>
                  <a:lnTo>
                    <a:pt x="1159932" y="0"/>
                  </a:lnTo>
                  <a:lnTo>
                    <a:pt x="1159932" y="339083"/>
                  </a:lnTo>
                  <a:lnTo>
                    <a:pt x="0" y="339083"/>
                  </a:lnTo>
                  <a:close/>
                </a:path>
              </a:pathLst>
            </a:custGeom>
            <a:solidFill>
              <a:srgbClr val="665634"/>
            </a:solidFill>
          </p:spPr>
          <p:txBody>
            <a:bodyPr/>
            <a:lstStyle/>
            <a:p>
              <a:endParaRPr lang="en-US"/>
            </a:p>
          </p:txBody>
        </p:sp>
        <p:sp>
          <p:nvSpPr>
            <p:cNvPr id="38" name="TextBox 29">
              <a:extLst>
                <a:ext uri="{FF2B5EF4-FFF2-40B4-BE49-F238E27FC236}">
                  <a16:creationId xmlns:a16="http://schemas.microsoft.com/office/drawing/2014/main" id="{71648E5D-4A34-6227-146D-E0DB1428B4ED}"/>
                </a:ext>
              </a:extLst>
            </p:cNvPr>
            <p:cNvSpPr txBox="1"/>
            <p:nvPr/>
          </p:nvSpPr>
          <p:spPr>
            <a:xfrm>
              <a:off x="0" y="-66675"/>
              <a:ext cx="1159932" cy="405758"/>
            </a:xfrm>
            <a:prstGeom prst="rect">
              <a:avLst/>
            </a:prstGeom>
          </p:spPr>
          <p:txBody>
            <a:bodyPr lIns="50800" tIns="50800" rIns="50800" bIns="50800" rtlCol="0" anchor="ctr"/>
            <a:lstStyle/>
            <a:p>
              <a:pPr algn="ctr">
                <a:lnSpc>
                  <a:spcPts val="2800"/>
                </a:lnSpc>
              </a:pPr>
              <a:endParaRPr/>
            </a:p>
          </p:txBody>
        </p:sp>
      </p:grpSp>
      <p:grpSp>
        <p:nvGrpSpPr>
          <p:cNvPr id="39" name="Group 27">
            <a:extLst>
              <a:ext uri="{FF2B5EF4-FFF2-40B4-BE49-F238E27FC236}">
                <a16:creationId xmlns:a16="http://schemas.microsoft.com/office/drawing/2014/main" id="{EFB5710F-ACA2-F522-D7C7-DA305CCE15B0}"/>
              </a:ext>
            </a:extLst>
          </p:cNvPr>
          <p:cNvGrpSpPr/>
          <p:nvPr/>
        </p:nvGrpSpPr>
        <p:grpSpPr>
          <a:xfrm>
            <a:off x="13563600" y="4533900"/>
            <a:ext cx="3636141" cy="1062952"/>
            <a:chOff x="0" y="0"/>
            <a:chExt cx="1159932" cy="339083"/>
          </a:xfrm>
        </p:grpSpPr>
        <p:sp>
          <p:nvSpPr>
            <p:cNvPr id="40" name="Freeform 28">
              <a:extLst>
                <a:ext uri="{FF2B5EF4-FFF2-40B4-BE49-F238E27FC236}">
                  <a16:creationId xmlns:a16="http://schemas.microsoft.com/office/drawing/2014/main" id="{65756276-8497-AA25-9F8B-9C3396EF21A0}"/>
                </a:ext>
              </a:extLst>
            </p:cNvPr>
            <p:cNvSpPr/>
            <p:nvPr/>
          </p:nvSpPr>
          <p:spPr>
            <a:xfrm>
              <a:off x="0" y="0"/>
              <a:ext cx="1159932" cy="339083"/>
            </a:xfrm>
            <a:custGeom>
              <a:avLst/>
              <a:gdLst/>
              <a:ahLst/>
              <a:cxnLst/>
              <a:rect l="l" t="t" r="r" b="b"/>
              <a:pathLst>
                <a:path w="1159932" h="339083">
                  <a:moveTo>
                    <a:pt x="0" y="0"/>
                  </a:moveTo>
                  <a:lnTo>
                    <a:pt x="1159932" y="0"/>
                  </a:lnTo>
                  <a:lnTo>
                    <a:pt x="1159932" y="339083"/>
                  </a:lnTo>
                  <a:lnTo>
                    <a:pt x="0" y="339083"/>
                  </a:lnTo>
                  <a:close/>
                </a:path>
              </a:pathLst>
            </a:custGeom>
            <a:solidFill>
              <a:srgbClr val="665634"/>
            </a:solidFill>
          </p:spPr>
          <p:txBody>
            <a:bodyPr/>
            <a:lstStyle/>
            <a:p>
              <a:endParaRPr lang="en-US"/>
            </a:p>
          </p:txBody>
        </p:sp>
        <p:sp>
          <p:nvSpPr>
            <p:cNvPr id="41" name="TextBox 29">
              <a:extLst>
                <a:ext uri="{FF2B5EF4-FFF2-40B4-BE49-F238E27FC236}">
                  <a16:creationId xmlns:a16="http://schemas.microsoft.com/office/drawing/2014/main" id="{BB6B3CE3-DEA2-C8FE-A728-F56452376A2B}"/>
                </a:ext>
              </a:extLst>
            </p:cNvPr>
            <p:cNvSpPr txBox="1"/>
            <p:nvPr/>
          </p:nvSpPr>
          <p:spPr>
            <a:xfrm>
              <a:off x="0" y="-66675"/>
              <a:ext cx="1159932" cy="405758"/>
            </a:xfrm>
            <a:prstGeom prst="rect">
              <a:avLst/>
            </a:prstGeom>
          </p:spPr>
          <p:txBody>
            <a:bodyPr lIns="50800" tIns="50800" rIns="50800" bIns="50800" rtlCol="0" anchor="ctr"/>
            <a:lstStyle/>
            <a:p>
              <a:pPr algn="ctr">
                <a:lnSpc>
                  <a:spcPts val="2800"/>
                </a:lnSpc>
              </a:pPr>
              <a:endParaRPr/>
            </a:p>
          </p:txBody>
        </p:sp>
      </p:grpSp>
      <p:grpSp>
        <p:nvGrpSpPr>
          <p:cNvPr id="42" name="Group 27">
            <a:extLst>
              <a:ext uri="{FF2B5EF4-FFF2-40B4-BE49-F238E27FC236}">
                <a16:creationId xmlns:a16="http://schemas.microsoft.com/office/drawing/2014/main" id="{2F7E874B-BE64-6ADD-7290-DA3E8492F8C0}"/>
              </a:ext>
            </a:extLst>
          </p:cNvPr>
          <p:cNvGrpSpPr/>
          <p:nvPr/>
        </p:nvGrpSpPr>
        <p:grpSpPr>
          <a:xfrm>
            <a:off x="13639800" y="8119148"/>
            <a:ext cx="3636141" cy="1062952"/>
            <a:chOff x="0" y="0"/>
            <a:chExt cx="1159932" cy="339083"/>
          </a:xfrm>
        </p:grpSpPr>
        <p:sp>
          <p:nvSpPr>
            <p:cNvPr id="43" name="Freeform 28">
              <a:extLst>
                <a:ext uri="{FF2B5EF4-FFF2-40B4-BE49-F238E27FC236}">
                  <a16:creationId xmlns:a16="http://schemas.microsoft.com/office/drawing/2014/main" id="{E7CDA145-C144-118D-BA29-186315813860}"/>
                </a:ext>
              </a:extLst>
            </p:cNvPr>
            <p:cNvSpPr/>
            <p:nvPr/>
          </p:nvSpPr>
          <p:spPr>
            <a:xfrm>
              <a:off x="0" y="0"/>
              <a:ext cx="1159932" cy="339083"/>
            </a:xfrm>
            <a:custGeom>
              <a:avLst/>
              <a:gdLst/>
              <a:ahLst/>
              <a:cxnLst/>
              <a:rect l="l" t="t" r="r" b="b"/>
              <a:pathLst>
                <a:path w="1159932" h="339083">
                  <a:moveTo>
                    <a:pt x="0" y="0"/>
                  </a:moveTo>
                  <a:lnTo>
                    <a:pt x="1159932" y="0"/>
                  </a:lnTo>
                  <a:lnTo>
                    <a:pt x="1159932" y="339083"/>
                  </a:lnTo>
                  <a:lnTo>
                    <a:pt x="0" y="339083"/>
                  </a:lnTo>
                  <a:close/>
                </a:path>
              </a:pathLst>
            </a:custGeom>
            <a:solidFill>
              <a:srgbClr val="665634"/>
            </a:solidFill>
          </p:spPr>
          <p:txBody>
            <a:bodyPr/>
            <a:lstStyle/>
            <a:p>
              <a:endParaRPr lang="en-US"/>
            </a:p>
          </p:txBody>
        </p:sp>
        <p:sp>
          <p:nvSpPr>
            <p:cNvPr id="44" name="TextBox 29">
              <a:extLst>
                <a:ext uri="{FF2B5EF4-FFF2-40B4-BE49-F238E27FC236}">
                  <a16:creationId xmlns:a16="http://schemas.microsoft.com/office/drawing/2014/main" id="{F771191C-5041-B7AC-EABB-9248E0BF080C}"/>
                </a:ext>
              </a:extLst>
            </p:cNvPr>
            <p:cNvSpPr txBox="1"/>
            <p:nvPr/>
          </p:nvSpPr>
          <p:spPr>
            <a:xfrm>
              <a:off x="0" y="-66675"/>
              <a:ext cx="1159932" cy="405758"/>
            </a:xfrm>
            <a:prstGeom prst="rect">
              <a:avLst/>
            </a:prstGeom>
          </p:spPr>
          <p:txBody>
            <a:bodyPr lIns="50800" tIns="50800" rIns="50800" bIns="50800" rtlCol="0" anchor="ctr"/>
            <a:lstStyle/>
            <a:p>
              <a:pPr algn="ctr">
                <a:lnSpc>
                  <a:spcPts val="2800"/>
                </a:lnSpc>
              </a:pPr>
              <a:endParaRPr/>
            </a:p>
          </p:txBody>
        </p:sp>
      </p:grpSp>
      <p:grpSp>
        <p:nvGrpSpPr>
          <p:cNvPr id="45" name="Group 27">
            <a:extLst>
              <a:ext uri="{FF2B5EF4-FFF2-40B4-BE49-F238E27FC236}">
                <a16:creationId xmlns:a16="http://schemas.microsoft.com/office/drawing/2014/main" id="{166DF5C8-5C6C-99B8-85E3-B1080FB661C3}"/>
              </a:ext>
            </a:extLst>
          </p:cNvPr>
          <p:cNvGrpSpPr/>
          <p:nvPr/>
        </p:nvGrpSpPr>
        <p:grpSpPr>
          <a:xfrm>
            <a:off x="1469259" y="8115300"/>
            <a:ext cx="3636141" cy="1062952"/>
            <a:chOff x="0" y="0"/>
            <a:chExt cx="1159932" cy="339083"/>
          </a:xfrm>
        </p:grpSpPr>
        <p:sp>
          <p:nvSpPr>
            <p:cNvPr id="46" name="Freeform 28">
              <a:extLst>
                <a:ext uri="{FF2B5EF4-FFF2-40B4-BE49-F238E27FC236}">
                  <a16:creationId xmlns:a16="http://schemas.microsoft.com/office/drawing/2014/main" id="{EE0B4D4A-E33B-3EEA-EBCA-8700F4FB6A7B}"/>
                </a:ext>
              </a:extLst>
            </p:cNvPr>
            <p:cNvSpPr/>
            <p:nvPr/>
          </p:nvSpPr>
          <p:spPr>
            <a:xfrm>
              <a:off x="0" y="0"/>
              <a:ext cx="1159932" cy="339083"/>
            </a:xfrm>
            <a:custGeom>
              <a:avLst/>
              <a:gdLst/>
              <a:ahLst/>
              <a:cxnLst/>
              <a:rect l="l" t="t" r="r" b="b"/>
              <a:pathLst>
                <a:path w="1159932" h="339083">
                  <a:moveTo>
                    <a:pt x="0" y="0"/>
                  </a:moveTo>
                  <a:lnTo>
                    <a:pt x="1159932" y="0"/>
                  </a:lnTo>
                  <a:lnTo>
                    <a:pt x="1159932" y="339083"/>
                  </a:lnTo>
                  <a:lnTo>
                    <a:pt x="0" y="339083"/>
                  </a:lnTo>
                  <a:close/>
                </a:path>
              </a:pathLst>
            </a:custGeom>
            <a:solidFill>
              <a:srgbClr val="665634"/>
            </a:solidFill>
          </p:spPr>
          <p:txBody>
            <a:bodyPr/>
            <a:lstStyle/>
            <a:p>
              <a:endParaRPr lang="en-US"/>
            </a:p>
          </p:txBody>
        </p:sp>
        <p:sp>
          <p:nvSpPr>
            <p:cNvPr id="47" name="TextBox 29">
              <a:extLst>
                <a:ext uri="{FF2B5EF4-FFF2-40B4-BE49-F238E27FC236}">
                  <a16:creationId xmlns:a16="http://schemas.microsoft.com/office/drawing/2014/main" id="{19F75F50-C6E8-C3A9-E070-20051B9E18FB}"/>
                </a:ext>
              </a:extLst>
            </p:cNvPr>
            <p:cNvSpPr txBox="1"/>
            <p:nvPr/>
          </p:nvSpPr>
          <p:spPr>
            <a:xfrm>
              <a:off x="0" y="-66675"/>
              <a:ext cx="1159932" cy="405758"/>
            </a:xfrm>
            <a:prstGeom prst="rect">
              <a:avLst/>
            </a:prstGeom>
          </p:spPr>
          <p:txBody>
            <a:bodyPr lIns="50800" tIns="50800" rIns="50800" bIns="50800" rtlCol="0" anchor="ctr"/>
            <a:lstStyle/>
            <a:p>
              <a:pPr algn="ctr">
                <a:lnSpc>
                  <a:spcPts val="2800"/>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1E4"/>
        </a:solidFill>
        <a:effectLst/>
      </p:bgPr>
    </p:bg>
    <p:spTree>
      <p:nvGrpSpPr>
        <p:cNvPr id="1" name=""/>
        <p:cNvGrpSpPr/>
        <p:nvPr/>
      </p:nvGrpSpPr>
      <p:grpSpPr>
        <a:xfrm>
          <a:off x="0" y="0"/>
          <a:ext cx="0" cy="0"/>
          <a:chOff x="0" y="0"/>
          <a:chExt cx="0" cy="0"/>
        </a:xfrm>
      </p:grpSpPr>
      <p:sp>
        <p:nvSpPr>
          <p:cNvPr id="2" name="Freeform 2"/>
          <p:cNvSpPr/>
          <p:nvPr/>
        </p:nvSpPr>
        <p:spPr>
          <a:xfrm>
            <a:off x="-8760687" y="4674700"/>
            <a:ext cx="30347163" cy="5448749"/>
          </a:xfrm>
          <a:custGeom>
            <a:avLst/>
            <a:gdLst/>
            <a:ahLst/>
            <a:cxnLst/>
            <a:rect l="l" t="t" r="r" b="b"/>
            <a:pathLst>
              <a:path w="30347163" h="5448749">
                <a:moveTo>
                  <a:pt x="0" y="0"/>
                </a:moveTo>
                <a:lnTo>
                  <a:pt x="30347163" y="0"/>
                </a:lnTo>
                <a:lnTo>
                  <a:pt x="30347163" y="5448749"/>
                </a:lnTo>
                <a:lnTo>
                  <a:pt x="0" y="5448749"/>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3" name="Group 3"/>
          <p:cNvGrpSpPr/>
          <p:nvPr/>
        </p:nvGrpSpPr>
        <p:grpSpPr>
          <a:xfrm>
            <a:off x="0" y="9954784"/>
            <a:ext cx="18288000" cy="332216"/>
            <a:chOff x="0" y="0"/>
            <a:chExt cx="4816593" cy="87497"/>
          </a:xfrm>
        </p:grpSpPr>
        <p:sp>
          <p:nvSpPr>
            <p:cNvPr id="4" name="Freeform 4"/>
            <p:cNvSpPr/>
            <p:nvPr/>
          </p:nvSpPr>
          <p:spPr>
            <a:xfrm>
              <a:off x="0" y="0"/>
              <a:ext cx="4816592" cy="87497"/>
            </a:xfrm>
            <a:custGeom>
              <a:avLst/>
              <a:gdLst/>
              <a:ahLst/>
              <a:cxnLst/>
              <a:rect l="l" t="t" r="r" b="b"/>
              <a:pathLst>
                <a:path w="4816592" h="87497">
                  <a:moveTo>
                    <a:pt x="0" y="0"/>
                  </a:moveTo>
                  <a:lnTo>
                    <a:pt x="4816592" y="0"/>
                  </a:lnTo>
                  <a:lnTo>
                    <a:pt x="4816592" y="87497"/>
                  </a:lnTo>
                  <a:lnTo>
                    <a:pt x="0" y="87497"/>
                  </a:lnTo>
                  <a:close/>
                </a:path>
              </a:pathLst>
            </a:custGeom>
            <a:solidFill>
              <a:srgbClr val="A69164"/>
            </a:solidFill>
          </p:spPr>
          <p:txBody>
            <a:bodyPr/>
            <a:lstStyle/>
            <a:p>
              <a:endParaRPr lang="en-US"/>
            </a:p>
          </p:txBody>
        </p:sp>
        <p:sp>
          <p:nvSpPr>
            <p:cNvPr id="5" name="TextBox 5"/>
            <p:cNvSpPr txBox="1"/>
            <p:nvPr/>
          </p:nvSpPr>
          <p:spPr>
            <a:xfrm>
              <a:off x="0" y="-38100"/>
              <a:ext cx="4816593" cy="12559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flipH="1">
            <a:off x="15330188" y="7914488"/>
            <a:ext cx="3100024" cy="2519474"/>
          </a:xfrm>
          <a:custGeom>
            <a:avLst/>
            <a:gdLst/>
            <a:ahLst/>
            <a:cxnLst/>
            <a:rect l="l" t="t" r="r" b="b"/>
            <a:pathLst>
              <a:path w="3100024" h="2519474">
                <a:moveTo>
                  <a:pt x="3100024" y="0"/>
                </a:moveTo>
                <a:lnTo>
                  <a:pt x="0" y="0"/>
                </a:lnTo>
                <a:lnTo>
                  <a:pt x="0" y="2519474"/>
                </a:lnTo>
                <a:lnTo>
                  <a:pt x="3100024" y="2519474"/>
                </a:lnTo>
                <a:lnTo>
                  <a:pt x="310002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p:nvPr/>
        </p:nvGrpSpPr>
        <p:grpSpPr>
          <a:xfrm>
            <a:off x="8114247" y="3771901"/>
            <a:ext cx="9275220" cy="4142588"/>
            <a:chOff x="0" y="0"/>
            <a:chExt cx="2958804" cy="1111097"/>
          </a:xfrm>
        </p:grpSpPr>
        <p:sp>
          <p:nvSpPr>
            <p:cNvPr id="8" name="Freeform 8"/>
            <p:cNvSpPr/>
            <p:nvPr/>
          </p:nvSpPr>
          <p:spPr>
            <a:xfrm>
              <a:off x="0" y="0"/>
              <a:ext cx="2958804" cy="1111097"/>
            </a:xfrm>
            <a:custGeom>
              <a:avLst/>
              <a:gdLst/>
              <a:ahLst/>
              <a:cxnLst/>
              <a:rect l="l" t="t" r="r" b="b"/>
              <a:pathLst>
                <a:path w="2958804" h="1111097">
                  <a:moveTo>
                    <a:pt x="0" y="0"/>
                  </a:moveTo>
                  <a:lnTo>
                    <a:pt x="2958804" y="0"/>
                  </a:lnTo>
                  <a:lnTo>
                    <a:pt x="2958804" y="1111097"/>
                  </a:lnTo>
                  <a:lnTo>
                    <a:pt x="0" y="1111097"/>
                  </a:lnTo>
                  <a:close/>
                </a:path>
              </a:pathLst>
            </a:custGeom>
            <a:solidFill>
              <a:srgbClr val="665634"/>
            </a:solidFill>
          </p:spPr>
          <p:txBody>
            <a:bodyPr/>
            <a:lstStyle/>
            <a:p>
              <a:endParaRPr lang="en-US"/>
            </a:p>
          </p:txBody>
        </p:sp>
        <p:sp>
          <p:nvSpPr>
            <p:cNvPr id="9" name="TextBox 9"/>
            <p:cNvSpPr txBox="1"/>
            <p:nvPr/>
          </p:nvSpPr>
          <p:spPr>
            <a:xfrm>
              <a:off x="0" y="-66675"/>
              <a:ext cx="2958804" cy="1177772"/>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6659497" y="2856039"/>
            <a:ext cx="2024325" cy="695632"/>
          </a:xfrm>
          <a:custGeom>
            <a:avLst/>
            <a:gdLst/>
            <a:ahLst/>
            <a:cxnLst/>
            <a:rect l="l" t="t" r="r" b="b"/>
            <a:pathLst>
              <a:path w="2024325" h="695632">
                <a:moveTo>
                  <a:pt x="0" y="0"/>
                </a:moveTo>
                <a:lnTo>
                  <a:pt x="2024325" y="0"/>
                </a:lnTo>
                <a:lnTo>
                  <a:pt x="2024325" y="695632"/>
                </a:lnTo>
                <a:lnTo>
                  <a:pt x="0" y="69563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1" name="Freeform 11"/>
          <p:cNvSpPr/>
          <p:nvPr/>
        </p:nvSpPr>
        <p:spPr>
          <a:xfrm>
            <a:off x="13965971" y="1028700"/>
            <a:ext cx="3293329" cy="1131708"/>
          </a:xfrm>
          <a:custGeom>
            <a:avLst/>
            <a:gdLst/>
            <a:ahLst/>
            <a:cxnLst/>
            <a:rect l="l" t="t" r="r" b="b"/>
            <a:pathLst>
              <a:path w="3293329" h="1131708">
                <a:moveTo>
                  <a:pt x="0" y="0"/>
                </a:moveTo>
                <a:lnTo>
                  <a:pt x="3293329" y="0"/>
                </a:lnTo>
                <a:lnTo>
                  <a:pt x="3293329" y="1131708"/>
                </a:lnTo>
                <a:lnTo>
                  <a:pt x="0" y="1131708"/>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grpSp>
        <p:nvGrpSpPr>
          <p:cNvPr id="12" name="Group 12"/>
          <p:cNvGrpSpPr/>
          <p:nvPr/>
        </p:nvGrpSpPr>
        <p:grpSpPr>
          <a:xfrm>
            <a:off x="1028700" y="934118"/>
            <a:ext cx="1921921" cy="192192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txBody>
            <a:bodyPr/>
            <a:lstStyle/>
            <a:p>
              <a:endParaRPr lang="en-US"/>
            </a:p>
          </p:txBody>
        </p:sp>
        <p:sp>
          <p:nvSpPr>
            <p:cNvPr id="14" name="TextBox 14"/>
            <p:cNvSpPr txBox="1"/>
            <p:nvPr/>
          </p:nvSpPr>
          <p:spPr>
            <a:xfrm>
              <a:off x="76200" y="9525"/>
              <a:ext cx="660400" cy="727075"/>
            </a:xfrm>
            <a:prstGeom prst="rect">
              <a:avLst/>
            </a:prstGeom>
          </p:spPr>
          <p:txBody>
            <a:bodyPr lIns="50800" tIns="50800" rIns="50800" bIns="50800" rtlCol="0" anchor="ctr"/>
            <a:lstStyle/>
            <a:p>
              <a:pPr algn="ctr">
                <a:lnSpc>
                  <a:spcPts val="2800"/>
                </a:lnSpc>
              </a:pPr>
              <a:endParaRPr/>
            </a:p>
          </p:txBody>
        </p:sp>
      </p:grpSp>
      <p:sp>
        <p:nvSpPr>
          <p:cNvPr id="15" name="Freeform 15"/>
          <p:cNvSpPr/>
          <p:nvPr/>
        </p:nvSpPr>
        <p:spPr>
          <a:xfrm>
            <a:off x="2271341" y="1439077"/>
            <a:ext cx="1709655" cy="912002"/>
          </a:xfrm>
          <a:custGeom>
            <a:avLst/>
            <a:gdLst/>
            <a:ahLst/>
            <a:cxnLst/>
            <a:rect l="l" t="t" r="r" b="b"/>
            <a:pathLst>
              <a:path w="1709655" h="912002">
                <a:moveTo>
                  <a:pt x="0" y="0"/>
                </a:moveTo>
                <a:lnTo>
                  <a:pt x="1709655" y="0"/>
                </a:lnTo>
                <a:lnTo>
                  <a:pt x="1709655" y="912002"/>
                </a:lnTo>
                <a:lnTo>
                  <a:pt x="0" y="9120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flipH="1">
            <a:off x="540168" y="3821874"/>
            <a:ext cx="2801962" cy="8011435"/>
          </a:xfrm>
          <a:custGeom>
            <a:avLst/>
            <a:gdLst/>
            <a:ahLst/>
            <a:cxnLst/>
            <a:rect l="l" t="t" r="r" b="b"/>
            <a:pathLst>
              <a:path w="2801962" h="8011435">
                <a:moveTo>
                  <a:pt x="2801962" y="0"/>
                </a:moveTo>
                <a:lnTo>
                  <a:pt x="0" y="0"/>
                </a:lnTo>
                <a:lnTo>
                  <a:pt x="0" y="8011435"/>
                </a:lnTo>
                <a:lnTo>
                  <a:pt x="2801962" y="8011435"/>
                </a:lnTo>
                <a:lnTo>
                  <a:pt x="280196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4866625" y="6478230"/>
            <a:ext cx="6807608" cy="4114800"/>
          </a:xfrm>
          <a:custGeom>
            <a:avLst/>
            <a:gdLst/>
            <a:ahLst/>
            <a:cxnLst/>
            <a:rect l="l" t="t" r="r" b="b"/>
            <a:pathLst>
              <a:path w="6807608" h="4114800">
                <a:moveTo>
                  <a:pt x="0" y="0"/>
                </a:moveTo>
                <a:lnTo>
                  <a:pt x="6807608" y="0"/>
                </a:lnTo>
                <a:lnTo>
                  <a:pt x="680760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8"/>
          <p:cNvSpPr/>
          <p:nvPr/>
        </p:nvSpPr>
        <p:spPr>
          <a:xfrm>
            <a:off x="4411300" y="2160408"/>
            <a:ext cx="1817894" cy="1599747"/>
          </a:xfrm>
          <a:custGeom>
            <a:avLst/>
            <a:gdLst/>
            <a:ahLst/>
            <a:cxnLst/>
            <a:rect l="l" t="t" r="r" b="b"/>
            <a:pathLst>
              <a:path w="1817894" h="1599747">
                <a:moveTo>
                  <a:pt x="0" y="0"/>
                </a:moveTo>
                <a:lnTo>
                  <a:pt x="1817894" y="0"/>
                </a:lnTo>
                <a:lnTo>
                  <a:pt x="1817894" y="1599746"/>
                </a:lnTo>
                <a:lnTo>
                  <a:pt x="0" y="15997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9" name="Group 19"/>
          <p:cNvGrpSpPr/>
          <p:nvPr/>
        </p:nvGrpSpPr>
        <p:grpSpPr>
          <a:xfrm>
            <a:off x="3920636" y="3095670"/>
            <a:ext cx="456001" cy="456001"/>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66675" cap="sq">
              <a:solidFill>
                <a:srgbClr val="9AA7B2"/>
              </a:solidFill>
              <a:prstDash val="solid"/>
              <a:miter/>
            </a:ln>
          </p:spPr>
          <p:txBody>
            <a:bodyPr/>
            <a:lstStyle/>
            <a:p>
              <a:endParaRPr lang="en-US"/>
            </a:p>
          </p:txBody>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2800"/>
                </a:lnSpc>
              </a:pPr>
              <a:endParaRPr/>
            </a:p>
          </p:txBody>
        </p:sp>
      </p:grpSp>
      <p:grpSp>
        <p:nvGrpSpPr>
          <p:cNvPr id="22" name="Group 22"/>
          <p:cNvGrpSpPr/>
          <p:nvPr/>
        </p:nvGrpSpPr>
        <p:grpSpPr>
          <a:xfrm>
            <a:off x="3589647" y="3405226"/>
            <a:ext cx="292889" cy="292889"/>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9AA7B2"/>
              </a:solidFill>
              <a:prstDash val="solid"/>
              <a:miter/>
            </a:ln>
          </p:spPr>
          <p:txBody>
            <a:bodyPr/>
            <a:lstStyle/>
            <a:p>
              <a:endParaRPr lang="en-US"/>
            </a:p>
          </p:txBody>
        </p:sp>
        <p:sp>
          <p:nvSpPr>
            <p:cNvPr id="24" name="TextBox 24"/>
            <p:cNvSpPr txBox="1"/>
            <p:nvPr/>
          </p:nvSpPr>
          <p:spPr>
            <a:xfrm>
              <a:off x="76200" y="9525"/>
              <a:ext cx="660400" cy="727075"/>
            </a:xfrm>
            <a:prstGeom prst="rect">
              <a:avLst/>
            </a:prstGeom>
          </p:spPr>
          <p:txBody>
            <a:bodyPr lIns="50800" tIns="50800" rIns="50800" bIns="50800" rtlCol="0" anchor="ctr"/>
            <a:lstStyle/>
            <a:p>
              <a:pPr algn="ctr">
                <a:lnSpc>
                  <a:spcPts val="2800"/>
                </a:lnSpc>
              </a:pPr>
              <a:endParaRPr/>
            </a:p>
          </p:txBody>
        </p:sp>
      </p:grpSp>
      <p:grpSp>
        <p:nvGrpSpPr>
          <p:cNvPr id="25" name="Group 25"/>
          <p:cNvGrpSpPr/>
          <p:nvPr/>
        </p:nvGrpSpPr>
        <p:grpSpPr>
          <a:xfrm>
            <a:off x="3342130" y="3698115"/>
            <a:ext cx="247517" cy="247517"/>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9AA7B2"/>
              </a:solidFill>
              <a:prstDash val="solid"/>
              <a:miter/>
            </a:ln>
          </p:spPr>
          <p:txBody>
            <a:bodyPr/>
            <a:lstStyle/>
            <a:p>
              <a:endParaRPr lang="en-US"/>
            </a:p>
          </p:txBody>
        </p:sp>
        <p:sp>
          <p:nvSpPr>
            <p:cNvPr id="27" name="TextBox 27"/>
            <p:cNvSpPr txBox="1"/>
            <p:nvPr/>
          </p:nvSpPr>
          <p:spPr>
            <a:xfrm>
              <a:off x="76200" y="9525"/>
              <a:ext cx="660400" cy="727075"/>
            </a:xfrm>
            <a:prstGeom prst="rect">
              <a:avLst/>
            </a:prstGeom>
          </p:spPr>
          <p:txBody>
            <a:bodyPr lIns="50800" tIns="50800" rIns="50800" bIns="50800" rtlCol="0" anchor="ctr"/>
            <a:lstStyle/>
            <a:p>
              <a:pPr algn="ctr">
                <a:lnSpc>
                  <a:spcPts val="2800"/>
                </a:lnSpc>
              </a:pPr>
              <a:endParaRPr/>
            </a:p>
          </p:txBody>
        </p:sp>
      </p:grpSp>
      <p:sp>
        <p:nvSpPr>
          <p:cNvPr id="28" name="TextBox 28"/>
          <p:cNvSpPr txBox="1"/>
          <p:nvPr/>
        </p:nvSpPr>
        <p:spPr>
          <a:xfrm>
            <a:off x="8534400" y="4076700"/>
            <a:ext cx="8386853" cy="3247043"/>
          </a:xfrm>
          <a:prstGeom prst="rect">
            <a:avLst/>
          </a:prstGeom>
        </p:spPr>
        <p:txBody>
          <a:bodyPr lIns="0" tIns="0" rIns="0" bIns="0" rtlCol="0" anchor="t">
            <a:spAutoFit/>
          </a:bodyPr>
          <a:lstStyle/>
          <a:p>
            <a:pPr algn="l">
              <a:spcAft>
                <a:spcPts val="600"/>
              </a:spcAft>
            </a:pPr>
            <a:r>
              <a:rPr lang="en-US" sz="2800" b="1" dirty="0">
                <a:solidFill>
                  <a:srgbClr val="FFFFFF"/>
                </a:solidFill>
                <a:ea typeface="Poppins Medium"/>
                <a:cs typeface="Poppins Medium"/>
                <a:sym typeface="Poppins Medium"/>
              </a:rPr>
              <a:t>Clean air helps us feel good and stay healthy.</a:t>
            </a:r>
          </a:p>
          <a:p>
            <a:pPr algn="l">
              <a:spcAft>
                <a:spcPts val="600"/>
              </a:spcAft>
            </a:pPr>
            <a:r>
              <a:rPr lang="en-US" sz="2800" b="1" dirty="0">
                <a:solidFill>
                  <a:srgbClr val="FFFFFF"/>
                </a:solidFill>
                <a:ea typeface="Poppins Medium"/>
                <a:cs typeface="Poppins Medium"/>
                <a:sym typeface="Poppins Medium"/>
              </a:rPr>
              <a:t>When we breathe fresh air, our lungs work better and our bodies can move and grow the way they should.</a:t>
            </a:r>
          </a:p>
          <a:p>
            <a:pPr algn="l">
              <a:spcAft>
                <a:spcPts val="600"/>
              </a:spcAft>
            </a:pPr>
            <a:r>
              <a:rPr lang="en-US" sz="2800" b="1" dirty="0">
                <a:solidFill>
                  <a:srgbClr val="FFFFFF"/>
                </a:solidFill>
                <a:ea typeface="Poppins Medium"/>
                <a:cs typeface="Poppins Medium"/>
                <a:sym typeface="Poppins Medium"/>
              </a:rPr>
              <a:t>For children, clean air helps them play, run, and learn better.</a:t>
            </a:r>
          </a:p>
          <a:p>
            <a:pPr algn="l">
              <a:spcBef>
                <a:spcPct val="0"/>
              </a:spcBef>
              <a:spcAft>
                <a:spcPts val="600"/>
              </a:spcAft>
            </a:pPr>
            <a:r>
              <a:rPr lang="en-US" sz="2800" b="1" dirty="0">
                <a:solidFill>
                  <a:srgbClr val="FFFFFF"/>
                </a:solidFill>
                <a:ea typeface="Poppins Medium"/>
                <a:cs typeface="Poppins Medium"/>
                <a:sym typeface="Poppins Medium"/>
              </a:rPr>
              <a:t>Even animals and trees need fresh air to live. That’s why clean air is so important for everyone on Earth.</a:t>
            </a:r>
          </a:p>
        </p:txBody>
      </p:sp>
      <p:sp>
        <p:nvSpPr>
          <p:cNvPr id="29" name="TextBox 29"/>
          <p:cNvSpPr txBox="1"/>
          <p:nvPr/>
        </p:nvSpPr>
        <p:spPr>
          <a:xfrm>
            <a:off x="7886700" y="419100"/>
            <a:ext cx="9944100" cy="2796150"/>
          </a:xfrm>
          <a:prstGeom prst="rect">
            <a:avLst/>
          </a:prstGeom>
        </p:spPr>
        <p:txBody>
          <a:bodyPr wrap="square" lIns="0" tIns="0" rIns="0" bIns="0" rtlCol="0" anchor="t">
            <a:spAutoFit/>
          </a:bodyPr>
          <a:lstStyle/>
          <a:p>
            <a:pPr algn="l">
              <a:lnSpc>
                <a:spcPts val="10754"/>
              </a:lnSpc>
            </a:pPr>
            <a:r>
              <a:rPr lang="en-US" sz="11000" b="1" dirty="0">
                <a:solidFill>
                  <a:srgbClr val="677E24"/>
                </a:solidFill>
                <a:ea typeface="Cubao Narrow"/>
                <a:cs typeface="Cubao Narrow"/>
                <a:sym typeface="Cubao Narrow"/>
              </a:rPr>
              <a:t>Why Do We Need Clean Air?</a:t>
            </a:r>
          </a:p>
        </p:txBody>
      </p:sp>
      <p:sp>
        <p:nvSpPr>
          <p:cNvPr id="30" name="Freeform 30"/>
          <p:cNvSpPr/>
          <p:nvPr/>
        </p:nvSpPr>
        <p:spPr>
          <a:xfrm>
            <a:off x="16680364" y="6049081"/>
            <a:ext cx="2309666" cy="4237919"/>
          </a:xfrm>
          <a:custGeom>
            <a:avLst/>
            <a:gdLst/>
            <a:ahLst/>
            <a:cxnLst/>
            <a:rect l="l" t="t" r="r" b="b"/>
            <a:pathLst>
              <a:path w="2309666" h="4237919">
                <a:moveTo>
                  <a:pt x="0" y="0"/>
                </a:moveTo>
                <a:lnTo>
                  <a:pt x="2309666" y="0"/>
                </a:lnTo>
                <a:lnTo>
                  <a:pt x="2309666" y="4237919"/>
                </a:lnTo>
                <a:lnTo>
                  <a:pt x="0" y="4237919"/>
                </a:lnTo>
                <a:lnTo>
                  <a:pt x="0" y="0"/>
                </a:lnTo>
                <a:close/>
              </a:path>
            </a:pathLst>
          </a:custGeom>
          <a:blipFill>
            <a:blip r:embed="rId16"/>
            <a:stretch>
              <a:fillRect/>
            </a:stretch>
          </a:blipFill>
        </p:spPr>
        <p:txBody>
          <a:bodyPr/>
          <a:lstStyle/>
          <a:p>
            <a:endParaRPr lang="en-US"/>
          </a:p>
        </p:txBody>
      </p:sp>
      <p:grpSp>
        <p:nvGrpSpPr>
          <p:cNvPr id="31" name="Group 7">
            <a:extLst>
              <a:ext uri="{FF2B5EF4-FFF2-40B4-BE49-F238E27FC236}">
                <a16:creationId xmlns:a16="http://schemas.microsoft.com/office/drawing/2014/main" id="{DE7FCF9F-F3F8-3CF1-5CAD-3D21EEE8B6EE}"/>
              </a:ext>
            </a:extLst>
          </p:cNvPr>
          <p:cNvGrpSpPr/>
          <p:nvPr/>
        </p:nvGrpSpPr>
        <p:grpSpPr>
          <a:xfrm>
            <a:off x="8153400" y="3771900"/>
            <a:ext cx="9275220" cy="4142588"/>
            <a:chOff x="0" y="0"/>
            <a:chExt cx="2958804" cy="1111097"/>
          </a:xfrm>
        </p:grpSpPr>
        <p:sp>
          <p:nvSpPr>
            <p:cNvPr id="32" name="Freeform 8">
              <a:extLst>
                <a:ext uri="{FF2B5EF4-FFF2-40B4-BE49-F238E27FC236}">
                  <a16:creationId xmlns:a16="http://schemas.microsoft.com/office/drawing/2014/main" id="{0B8686E2-AC29-6769-BD0F-9F5289289214}"/>
                </a:ext>
              </a:extLst>
            </p:cNvPr>
            <p:cNvSpPr/>
            <p:nvPr/>
          </p:nvSpPr>
          <p:spPr>
            <a:xfrm>
              <a:off x="0" y="0"/>
              <a:ext cx="2958804" cy="1111097"/>
            </a:xfrm>
            <a:custGeom>
              <a:avLst/>
              <a:gdLst/>
              <a:ahLst/>
              <a:cxnLst/>
              <a:rect l="l" t="t" r="r" b="b"/>
              <a:pathLst>
                <a:path w="2958804" h="1111097">
                  <a:moveTo>
                    <a:pt x="0" y="0"/>
                  </a:moveTo>
                  <a:lnTo>
                    <a:pt x="2958804" y="0"/>
                  </a:lnTo>
                  <a:lnTo>
                    <a:pt x="2958804" y="1111097"/>
                  </a:lnTo>
                  <a:lnTo>
                    <a:pt x="0" y="1111097"/>
                  </a:lnTo>
                  <a:close/>
                </a:path>
              </a:pathLst>
            </a:custGeom>
            <a:solidFill>
              <a:srgbClr val="665634"/>
            </a:solidFill>
          </p:spPr>
          <p:txBody>
            <a:bodyPr/>
            <a:lstStyle/>
            <a:p>
              <a:endParaRPr lang="en-US"/>
            </a:p>
          </p:txBody>
        </p:sp>
        <p:sp>
          <p:nvSpPr>
            <p:cNvPr id="33" name="TextBox 9">
              <a:extLst>
                <a:ext uri="{FF2B5EF4-FFF2-40B4-BE49-F238E27FC236}">
                  <a16:creationId xmlns:a16="http://schemas.microsoft.com/office/drawing/2014/main" id="{DB6596F1-D491-0608-7778-685E81DD3618}"/>
                </a:ext>
              </a:extLst>
            </p:cNvPr>
            <p:cNvSpPr txBox="1"/>
            <p:nvPr/>
          </p:nvSpPr>
          <p:spPr>
            <a:xfrm>
              <a:off x="0" y="-66675"/>
              <a:ext cx="2958804" cy="1177772"/>
            </a:xfrm>
            <a:prstGeom prst="rect">
              <a:avLst/>
            </a:prstGeom>
          </p:spPr>
          <p:txBody>
            <a:bodyPr lIns="50800" tIns="50800" rIns="50800" bIns="50800" rtlCol="0" anchor="ctr"/>
            <a:lstStyle/>
            <a:p>
              <a:pPr algn="ctr">
                <a:lnSpc>
                  <a:spcPts val="2800"/>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1E4"/>
        </a:solidFill>
        <a:effectLst/>
      </p:bgPr>
    </p:bg>
    <p:spTree>
      <p:nvGrpSpPr>
        <p:cNvPr id="1" name=""/>
        <p:cNvGrpSpPr/>
        <p:nvPr/>
      </p:nvGrpSpPr>
      <p:grpSpPr>
        <a:xfrm>
          <a:off x="0" y="0"/>
          <a:ext cx="0" cy="0"/>
          <a:chOff x="0" y="0"/>
          <a:chExt cx="0" cy="0"/>
        </a:xfrm>
      </p:grpSpPr>
      <p:sp>
        <p:nvSpPr>
          <p:cNvPr id="2" name="Freeform 2"/>
          <p:cNvSpPr/>
          <p:nvPr/>
        </p:nvSpPr>
        <p:spPr>
          <a:xfrm>
            <a:off x="-8760687" y="4674700"/>
            <a:ext cx="30347163" cy="5448749"/>
          </a:xfrm>
          <a:custGeom>
            <a:avLst/>
            <a:gdLst/>
            <a:ahLst/>
            <a:cxnLst/>
            <a:rect l="l" t="t" r="r" b="b"/>
            <a:pathLst>
              <a:path w="30347163" h="5448749">
                <a:moveTo>
                  <a:pt x="0" y="0"/>
                </a:moveTo>
                <a:lnTo>
                  <a:pt x="30347163" y="0"/>
                </a:lnTo>
                <a:lnTo>
                  <a:pt x="30347163" y="5448749"/>
                </a:lnTo>
                <a:lnTo>
                  <a:pt x="0" y="5448749"/>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3" name="Group 3"/>
          <p:cNvGrpSpPr/>
          <p:nvPr/>
        </p:nvGrpSpPr>
        <p:grpSpPr>
          <a:xfrm>
            <a:off x="0" y="9954784"/>
            <a:ext cx="18288000" cy="332216"/>
            <a:chOff x="0" y="0"/>
            <a:chExt cx="4816593" cy="87497"/>
          </a:xfrm>
        </p:grpSpPr>
        <p:sp>
          <p:nvSpPr>
            <p:cNvPr id="4" name="Freeform 4"/>
            <p:cNvSpPr/>
            <p:nvPr/>
          </p:nvSpPr>
          <p:spPr>
            <a:xfrm>
              <a:off x="0" y="0"/>
              <a:ext cx="4816592" cy="87497"/>
            </a:xfrm>
            <a:custGeom>
              <a:avLst/>
              <a:gdLst/>
              <a:ahLst/>
              <a:cxnLst/>
              <a:rect l="l" t="t" r="r" b="b"/>
              <a:pathLst>
                <a:path w="4816592" h="87497">
                  <a:moveTo>
                    <a:pt x="0" y="0"/>
                  </a:moveTo>
                  <a:lnTo>
                    <a:pt x="4816592" y="0"/>
                  </a:lnTo>
                  <a:lnTo>
                    <a:pt x="4816592" y="87497"/>
                  </a:lnTo>
                  <a:lnTo>
                    <a:pt x="0" y="87497"/>
                  </a:lnTo>
                  <a:close/>
                </a:path>
              </a:pathLst>
            </a:custGeom>
            <a:solidFill>
              <a:srgbClr val="A69164"/>
            </a:solidFill>
          </p:spPr>
          <p:txBody>
            <a:bodyPr/>
            <a:lstStyle/>
            <a:p>
              <a:endParaRPr lang="en-US"/>
            </a:p>
          </p:txBody>
        </p:sp>
        <p:sp>
          <p:nvSpPr>
            <p:cNvPr id="5" name="TextBox 5"/>
            <p:cNvSpPr txBox="1"/>
            <p:nvPr/>
          </p:nvSpPr>
          <p:spPr>
            <a:xfrm>
              <a:off x="0" y="-38100"/>
              <a:ext cx="4816593" cy="12559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8511122" y="529614"/>
            <a:ext cx="1502535" cy="150253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txBody>
            <a:bodyPr/>
            <a:lstStyle/>
            <a:p>
              <a:endParaRPr lang="en-US"/>
            </a:p>
          </p:txBody>
        </p:sp>
        <p:sp>
          <p:nvSpPr>
            <p:cNvPr id="8" name="TextBox 8"/>
            <p:cNvSpPr txBox="1"/>
            <p:nvPr/>
          </p:nvSpPr>
          <p:spPr>
            <a:xfrm>
              <a:off x="76200" y="9525"/>
              <a:ext cx="660400" cy="727075"/>
            </a:xfrm>
            <a:prstGeom prst="rect">
              <a:avLst/>
            </a:prstGeom>
          </p:spPr>
          <p:txBody>
            <a:bodyPr lIns="50800" tIns="50800" rIns="50800" bIns="50800" rtlCol="0" anchor="ctr"/>
            <a:lstStyle/>
            <a:p>
              <a:pPr algn="ctr">
                <a:lnSpc>
                  <a:spcPts val="2800"/>
                </a:lnSpc>
              </a:pPr>
              <a:endParaRPr/>
            </a:p>
          </p:txBody>
        </p:sp>
      </p:grpSp>
      <p:sp>
        <p:nvSpPr>
          <p:cNvPr id="9" name="TextBox 9"/>
          <p:cNvSpPr txBox="1"/>
          <p:nvPr/>
        </p:nvSpPr>
        <p:spPr>
          <a:xfrm>
            <a:off x="457200" y="800100"/>
            <a:ext cx="9715500" cy="3722686"/>
          </a:xfrm>
          <a:prstGeom prst="rect">
            <a:avLst/>
          </a:prstGeom>
        </p:spPr>
        <p:txBody>
          <a:bodyPr wrap="square" lIns="0" tIns="0" rIns="0" bIns="0" rtlCol="0" anchor="t">
            <a:spAutoFit/>
          </a:bodyPr>
          <a:lstStyle/>
          <a:p>
            <a:pPr algn="l">
              <a:lnSpc>
                <a:spcPts val="9468"/>
              </a:lnSpc>
            </a:pPr>
            <a:r>
              <a:rPr lang="en-US" sz="11000" dirty="0">
                <a:solidFill>
                  <a:srgbClr val="677E24"/>
                </a:solidFill>
                <a:ea typeface="Cubao Narrow"/>
                <a:cs typeface="Cubao Narrow"/>
                <a:sym typeface="Cubao Narrow"/>
              </a:rPr>
              <a:t>How are living things Affected by Air Pollution?</a:t>
            </a:r>
          </a:p>
        </p:txBody>
      </p:sp>
      <p:sp>
        <p:nvSpPr>
          <p:cNvPr id="10" name="Freeform 10"/>
          <p:cNvSpPr/>
          <p:nvPr/>
        </p:nvSpPr>
        <p:spPr>
          <a:xfrm>
            <a:off x="17023977" y="4823123"/>
            <a:ext cx="1864626" cy="640753"/>
          </a:xfrm>
          <a:custGeom>
            <a:avLst/>
            <a:gdLst/>
            <a:ahLst/>
            <a:cxnLst/>
            <a:rect l="l" t="t" r="r" b="b"/>
            <a:pathLst>
              <a:path w="1864626" h="640753">
                <a:moveTo>
                  <a:pt x="0" y="0"/>
                </a:moveTo>
                <a:lnTo>
                  <a:pt x="1864626" y="0"/>
                </a:lnTo>
                <a:lnTo>
                  <a:pt x="1864626" y="640754"/>
                </a:lnTo>
                <a:lnTo>
                  <a:pt x="0" y="64075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1" name="Freeform 11"/>
          <p:cNvSpPr/>
          <p:nvPr/>
        </p:nvSpPr>
        <p:spPr>
          <a:xfrm>
            <a:off x="-932313" y="3390255"/>
            <a:ext cx="1864626" cy="640753"/>
          </a:xfrm>
          <a:custGeom>
            <a:avLst/>
            <a:gdLst/>
            <a:ahLst/>
            <a:cxnLst/>
            <a:rect l="l" t="t" r="r" b="b"/>
            <a:pathLst>
              <a:path w="1864626" h="640753">
                <a:moveTo>
                  <a:pt x="0" y="0"/>
                </a:moveTo>
                <a:lnTo>
                  <a:pt x="1864626" y="0"/>
                </a:lnTo>
                <a:lnTo>
                  <a:pt x="1864626" y="640753"/>
                </a:lnTo>
                <a:lnTo>
                  <a:pt x="0" y="640753"/>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2" name="Freeform 12"/>
          <p:cNvSpPr/>
          <p:nvPr/>
        </p:nvSpPr>
        <p:spPr>
          <a:xfrm>
            <a:off x="9591652" y="508894"/>
            <a:ext cx="1948874" cy="1039611"/>
          </a:xfrm>
          <a:custGeom>
            <a:avLst/>
            <a:gdLst/>
            <a:ahLst/>
            <a:cxnLst/>
            <a:rect l="l" t="t" r="r" b="b"/>
            <a:pathLst>
              <a:path w="1948874" h="1039611">
                <a:moveTo>
                  <a:pt x="0" y="0"/>
                </a:moveTo>
                <a:lnTo>
                  <a:pt x="1948873" y="0"/>
                </a:lnTo>
                <a:lnTo>
                  <a:pt x="1948873" y="1039612"/>
                </a:lnTo>
                <a:lnTo>
                  <a:pt x="0" y="10396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0324004" y="1644216"/>
            <a:ext cx="2433043" cy="2655436"/>
          </a:xfrm>
          <a:custGeom>
            <a:avLst/>
            <a:gdLst/>
            <a:ahLst/>
            <a:cxnLst/>
            <a:rect l="l" t="t" r="r" b="b"/>
            <a:pathLst>
              <a:path w="2433043" h="2655436">
                <a:moveTo>
                  <a:pt x="0" y="0"/>
                </a:moveTo>
                <a:lnTo>
                  <a:pt x="2433043" y="0"/>
                </a:lnTo>
                <a:lnTo>
                  <a:pt x="2433043" y="2655436"/>
                </a:lnTo>
                <a:lnTo>
                  <a:pt x="0" y="2655436"/>
                </a:lnTo>
                <a:lnTo>
                  <a:pt x="0" y="0"/>
                </a:lnTo>
                <a:close/>
              </a:path>
            </a:pathLst>
          </a:custGeom>
          <a:blipFill>
            <a:blip r:embed="rId8"/>
            <a:stretch>
              <a:fillRect/>
            </a:stretch>
          </a:blipFill>
        </p:spPr>
        <p:txBody>
          <a:bodyPr/>
          <a:lstStyle/>
          <a:p>
            <a:endParaRPr lang="en-US"/>
          </a:p>
        </p:txBody>
      </p:sp>
      <p:grpSp>
        <p:nvGrpSpPr>
          <p:cNvPr id="14" name="Group 14"/>
          <p:cNvGrpSpPr/>
          <p:nvPr/>
        </p:nvGrpSpPr>
        <p:grpSpPr>
          <a:xfrm>
            <a:off x="10136847" y="4395362"/>
            <a:ext cx="2807357" cy="2271657"/>
            <a:chOff x="0" y="0"/>
            <a:chExt cx="3843500" cy="3110083"/>
          </a:xfrm>
        </p:grpSpPr>
        <p:sp>
          <p:nvSpPr>
            <p:cNvPr id="15" name="Freeform 15"/>
            <p:cNvSpPr/>
            <p:nvPr/>
          </p:nvSpPr>
          <p:spPr>
            <a:xfrm>
              <a:off x="0" y="0"/>
              <a:ext cx="3843500" cy="3110083"/>
            </a:xfrm>
            <a:custGeom>
              <a:avLst/>
              <a:gdLst/>
              <a:ahLst/>
              <a:cxnLst/>
              <a:rect l="l" t="t" r="r" b="b"/>
              <a:pathLst>
                <a:path w="3843500" h="3110083">
                  <a:moveTo>
                    <a:pt x="0" y="0"/>
                  </a:moveTo>
                  <a:lnTo>
                    <a:pt x="3843500" y="0"/>
                  </a:lnTo>
                  <a:lnTo>
                    <a:pt x="3843500" y="3110083"/>
                  </a:lnTo>
                  <a:lnTo>
                    <a:pt x="0" y="3110083"/>
                  </a:lnTo>
                  <a:close/>
                </a:path>
              </a:pathLst>
            </a:custGeom>
            <a:solidFill>
              <a:srgbClr val="665634"/>
            </a:solidFill>
            <a:ln cap="sq">
              <a:noFill/>
              <a:prstDash val="solid"/>
              <a:miter/>
            </a:ln>
          </p:spPr>
          <p:txBody>
            <a:bodyPr/>
            <a:lstStyle/>
            <a:p>
              <a:endParaRPr lang="en-US"/>
            </a:p>
          </p:txBody>
        </p:sp>
        <p:sp>
          <p:nvSpPr>
            <p:cNvPr id="16" name="TextBox 16"/>
            <p:cNvSpPr txBox="1"/>
            <p:nvPr/>
          </p:nvSpPr>
          <p:spPr>
            <a:xfrm>
              <a:off x="0" y="-66675"/>
              <a:ext cx="3843500" cy="3176758"/>
            </a:xfrm>
            <a:prstGeom prst="rect">
              <a:avLst/>
            </a:prstGeom>
          </p:spPr>
          <p:txBody>
            <a:bodyPr lIns="50800" tIns="50800" rIns="50800" bIns="50800" rtlCol="0" anchor="ctr"/>
            <a:lstStyle/>
            <a:p>
              <a:pPr marL="0" lvl="0" indent="0" algn="ctr">
                <a:lnSpc>
                  <a:spcPts val="2800"/>
                </a:lnSpc>
                <a:spcBef>
                  <a:spcPct val="0"/>
                </a:spcBef>
              </a:pPr>
              <a:endParaRPr/>
            </a:p>
          </p:txBody>
        </p:sp>
      </p:grpSp>
      <p:grpSp>
        <p:nvGrpSpPr>
          <p:cNvPr id="17" name="Group 17"/>
          <p:cNvGrpSpPr/>
          <p:nvPr/>
        </p:nvGrpSpPr>
        <p:grpSpPr>
          <a:xfrm>
            <a:off x="14805359" y="4395362"/>
            <a:ext cx="2807357" cy="1419769"/>
            <a:chOff x="0" y="0"/>
            <a:chExt cx="3843500" cy="1943779"/>
          </a:xfrm>
        </p:grpSpPr>
        <p:sp>
          <p:nvSpPr>
            <p:cNvPr id="18" name="Freeform 18"/>
            <p:cNvSpPr/>
            <p:nvPr/>
          </p:nvSpPr>
          <p:spPr>
            <a:xfrm>
              <a:off x="0" y="0"/>
              <a:ext cx="3843500" cy="1943779"/>
            </a:xfrm>
            <a:custGeom>
              <a:avLst/>
              <a:gdLst/>
              <a:ahLst/>
              <a:cxnLst/>
              <a:rect l="l" t="t" r="r" b="b"/>
              <a:pathLst>
                <a:path w="3843500" h="1943779">
                  <a:moveTo>
                    <a:pt x="0" y="0"/>
                  </a:moveTo>
                  <a:lnTo>
                    <a:pt x="3843500" y="0"/>
                  </a:lnTo>
                  <a:lnTo>
                    <a:pt x="3843500" y="1943779"/>
                  </a:lnTo>
                  <a:lnTo>
                    <a:pt x="0" y="1943779"/>
                  </a:lnTo>
                  <a:close/>
                </a:path>
              </a:pathLst>
            </a:custGeom>
            <a:solidFill>
              <a:srgbClr val="665634"/>
            </a:solidFill>
          </p:spPr>
          <p:txBody>
            <a:bodyPr/>
            <a:lstStyle/>
            <a:p>
              <a:endParaRPr lang="en-US"/>
            </a:p>
          </p:txBody>
        </p:sp>
        <p:sp>
          <p:nvSpPr>
            <p:cNvPr id="19" name="TextBox 19"/>
            <p:cNvSpPr txBox="1"/>
            <p:nvPr/>
          </p:nvSpPr>
          <p:spPr>
            <a:xfrm>
              <a:off x="0" y="-66675"/>
              <a:ext cx="3843500" cy="2010454"/>
            </a:xfrm>
            <a:prstGeom prst="rect">
              <a:avLst/>
            </a:prstGeom>
          </p:spPr>
          <p:txBody>
            <a:bodyPr lIns="50800" tIns="50800" rIns="50800" bIns="50800" rtlCol="0" anchor="ctr"/>
            <a:lstStyle/>
            <a:p>
              <a:pPr algn="ctr">
                <a:lnSpc>
                  <a:spcPts val="2800"/>
                </a:lnSpc>
              </a:pPr>
              <a:endParaRPr/>
            </a:p>
          </p:txBody>
        </p:sp>
      </p:grpSp>
      <p:sp>
        <p:nvSpPr>
          <p:cNvPr id="20" name="Freeform 20"/>
          <p:cNvSpPr/>
          <p:nvPr/>
        </p:nvSpPr>
        <p:spPr>
          <a:xfrm>
            <a:off x="14250146" y="6185478"/>
            <a:ext cx="3583011" cy="3938875"/>
          </a:xfrm>
          <a:custGeom>
            <a:avLst/>
            <a:gdLst/>
            <a:ahLst/>
            <a:cxnLst/>
            <a:rect l="l" t="t" r="r" b="b"/>
            <a:pathLst>
              <a:path w="3583011" h="3938875">
                <a:moveTo>
                  <a:pt x="0" y="0"/>
                </a:moveTo>
                <a:lnTo>
                  <a:pt x="3583012" y="0"/>
                </a:lnTo>
                <a:lnTo>
                  <a:pt x="3583012" y="3938875"/>
                </a:lnTo>
                <a:lnTo>
                  <a:pt x="0" y="39388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a:off x="15541536" y="9374166"/>
            <a:ext cx="1154157" cy="912834"/>
          </a:xfrm>
          <a:custGeom>
            <a:avLst/>
            <a:gdLst/>
            <a:ahLst/>
            <a:cxnLst/>
            <a:rect l="l" t="t" r="r" b="b"/>
            <a:pathLst>
              <a:path w="1154157" h="912834">
                <a:moveTo>
                  <a:pt x="0" y="0"/>
                </a:moveTo>
                <a:lnTo>
                  <a:pt x="1154157" y="0"/>
                </a:lnTo>
                <a:lnTo>
                  <a:pt x="1154157" y="912834"/>
                </a:lnTo>
                <a:lnTo>
                  <a:pt x="0" y="9128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2" name="Group 22"/>
          <p:cNvGrpSpPr/>
          <p:nvPr/>
        </p:nvGrpSpPr>
        <p:grpSpPr>
          <a:xfrm>
            <a:off x="9907591" y="7399074"/>
            <a:ext cx="3980837" cy="1648369"/>
            <a:chOff x="0" y="0"/>
            <a:chExt cx="5450090" cy="2256751"/>
          </a:xfrm>
        </p:grpSpPr>
        <p:sp>
          <p:nvSpPr>
            <p:cNvPr id="23" name="Freeform 23"/>
            <p:cNvSpPr/>
            <p:nvPr/>
          </p:nvSpPr>
          <p:spPr>
            <a:xfrm>
              <a:off x="0" y="0"/>
              <a:ext cx="5450090" cy="2256751"/>
            </a:xfrm>
            <a:custGeom>
              <a:avLst/>
              <a:gdLst/>
              <a:ahLst/>
              <a:cxnLst/>
              <a:rect l="l" t="t" r="r" b="b"/>
              <a:pathLst>
                <a:path w="5450090" h="2256751">
                  <a:moveTo>
                    <a:pt x="0" y="0"/>
                  </a:moveTo>
                  <a:lnTo>
                    <a:pt x="5450090" y="0"/>
                  </a:lnTo>
                  <a:lnTo>
                    <a:pt x="5450090" y="2256751"/>
                  </a:lnTo>
                  <a:lnTo>
                    <a:pt x="0" y="2256751"/>
                  </a:lnTo>
                  <a:close/>
                </a:path>
              </a:pathLst>
            </a:custGeom>
            <a:solidFill>
              <a:srgbClr val="665634"/>
            </a:solidFill>
          </p:spPr>
          <p:txBody>
            <a:bodyPr/>
            <a:lstStyle/>
            <a:p>
              <a:endParaRPr lang="en-US"/>
            </a:p>
          </p:txBody>
        </p:sp>
        <p:sp>
          <p:nvSpPr>
            <p:cNvPr id="24" name="TextBox 24"/>
            <p:cNvSpPr txBox="1"/>
            <p:nvPr/>
          </p:nvSpPr>
          <p:spPr>
            <a:xfrm>
              <a:off x="0" y="-66675"/>
              <a:ext cx="5450090" cy="2323426"/>
            </a:xfrm>
            <a:prstGeom prst="rect">
              <a:avLst/>
            </a:prstGeom>
          </p:spPr>
          <p:txBody>
            <a:bodyPr lIns="50800" tIns="50800" rIns="50800" bIns="50800" rtlCol="0" anchor="ctr"/>
            <a:lstStyle/>
            <a:p>
              <a:pPr algn="ctr">
                <a:lnSpc>
                  <a:spcPts val="2800"/>
                </a:lnSpc>
              </a:pPr>
              <a:endParaRPr/>
            </a:p>
          </p:txBody>
        </p:sp>
      </p:grpSp>
      <p:sp>
        <p:nvSpPr>
          <p:cNvPr id="25" name="Freeform 25"/>
          <p:cNvSpPr/>
          <p:nvPr/>
        </p:nvSpPr>
        <p:spPr>
          <a:xfrm>
            <a:off x="0" y="6545580"/>
            <a:ext cx="2730731" cy="4114800"/>
          </a:xfrm>
          <a:custGeom>
            <a:avLst/>
            <a:gdLst/>
            <a:ahLst/>
            <a:cxnLst/>
            <a:rect l="l" t="t" r="r" b="b"/>
            <a:pathLst>
              <a:path w="2730731" h="4114800">
                <a:moveTo>
                  <a:pt x="0" y="0"/>
                </a:moveTo>
                <a:lnTo>
                  <a:pt x="2730731" y="0"/>
                </a:lnTo>
                <a:lnTo>
                  <a:pt x="273073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 name="Freeform 26"/>
          <p:cNvSpPr/>
          <p:nvPr/>
        </p:nvSpPr>
        <p:spPr>
          <a:xfrm>
            <a:off x="2151611" y="8411587"/>
            <a:ext cx="2718321" cy="2248793"/>
          </a:xfrm>
          <a:custGeom>
            <a:avLst/>
            <a:gdLst/>
            <a:ahLst/>
            <a:cxnLst/>
            <a:rect l="l" t="t" r="r" b="b"/>
            <a:pathLst>
              <a:path w="2718321" h="2248793">
                <a:moveTo>
                  <a:pt x="0" y="0"/>
                </a:moveTo>
                <a:lnTo>
                  <a:pt x="2718321" y="0"/>
                </a:lnTo>
                <a:lnTo>
                  <a:pt x="2718321" y="2248793"/>
                </a:lnTo>
                <a:lnTo>
                  <a:pt x="0" y="22487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7" name="Freeform 27"/>
          <p:cNvSpPr/>
          <p:nvPr/>
        </p:nvSpPr>
        <p:spPr>
          <a:xfrm>
            <a:off x="3510772" y="7967086"/>
            <a:ext cx="1332290" cy="889001"/>
          </a:xfrm>
          <a:custGeom>
            <a:avLst/>
            <a:gdLst/>
            <a:ahLst/>
            <a:cxnLst/>
            <a:rect l="l" t="t" r="r" b="b"/>
            <a:pathLst>
              <a:path w="1332290" h="889001">
                <a:moveTo>
                  <a:pt x="0" y="0"/>
                </a:moveTo>
                <a:lnTo>
                  <a:pt x="1332290" y="0"/>
                </a:lnTo>
                <a:lnTo>
                  <a:pt x="1332290" y="889001"/>
                </a:lnTo>
                <a:lnTo>
                  <a:pt x="0" y="88900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8" name="Freeform 28"/>
          <p:cNvSpPr/>
          <p:nvPr/>
        </p:nvSpPr>
        <p:spPr>
          <a:xfrm>
            <a:off x="3016901" y="7495823"/>
            <a:ext cx="987741" cy="659093"/>
          </a:xfrm>
          <a:custGeom>
            <a:avLst/>
            <a:gdLst/>
            <a:ahLst/>
            <a:cxnLst/>
            <a:rect l="l" t="t" r="r" b="b"/>
            <a:pathLst>
              <a:path w="987741" h="659093">
                <a:moveTo>
                  <a:pt x="0" y="0"/>
                </a:moveTo>
                <a:lnTo>
                  <a:pt x="987741" y="0"/>
                </a:lnTo>
                <a:lnTo>
                  <a:pt x="987741" y="659092"/>
                </a:lnTo>
                <a:lnTo>
                  <a:pt x="0" y="6590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9" name="Freeform 29"/>
          <p:cNvSpPr/>
          <p:nvPr/>
        </p:nvSpPr>
        <p:spPr>
          <a:xfrm>
            <a:off x="4876800" y="6362700"/>
            <a:ext cx="4519523" cy="4348622"/>
          </a:xfrm>
          <a:custGeom>
            <a:avLst/>
            <a:gdLst/>
            <a:ahLst/>
            <a:cxnLst/>
            <a:rect l="l" t="t" r="r" b="b"/>
            <a:pathLst>
              <a:path w="4880413" h="5112814">
                <a:moveTo>
                  <a:pt x="0" y="0"/>
                </a:moveTo>
                <a:lnTo>
                  <a:pt x="4880413" y="0"/>
                </a:lnTo>
                <a:lnTo>
                  <a:pt x="4880413" y="5112814"/>
                </a:lnTo>
                <a:lnTo>
                  <a:pt x="0" y="511281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0" name="TextBox 30"/>
          <p:cNvSpPr txBox="1"/>
          <p:nvPr/>
        </p:nvSpPr>
        <p:spPr>
          <a:xfrm>
            <a:off x="457200" y="4533900"/>
            <a:ext cx="8660294" cy="1231106"/>
          </a:xfrm>
          <a:prstGeom prst="rect">
            <a:avLst/>
          </a:prstGeom>
        </p:spPr>
        <p:txBody>
          <a:bodyPr lIns="0" tIns="0" rIns="0" bIns="0" rtlCol="0" anchor="t">
            <a:spAutoFit/>
          </a:bodyPr>
          <a:lstStyle/>
          <a:p>
            <a:pPr algn="l">
              <a:lnSpc>
                <a:spcPts val="3219"/>
              </a:lnSpc>
              <a:spcBef>
                <a:spcPct val="0"/>
              </a:spcBef>
            </a:pPr>
            <a:r>
              <a:rPr lang="en-US" sz="2800" b="1" dirty="0">
                <a:solidFill>
                  <a:srgbClr val="000000"/>
                </a:solidFill>
                <a:ea typeface="Poppins Medium"/>
                <a:cs typeface="Poppins Medium"/>
                <a:sym typeface="Poppins Medium"/>
              </a:rPr>
              <a:t>Polluted air can affect many living things. Because all of us breath the same air, pollution can make life harder for everyone. Can you think of other impacts?</a:t>
            </a:r>
          </a:p>
        </p:txBody>
      </p:sp>
      <p:sp>
        <p:nvSpPr>
          <p:cNvPr id="31" name="TextBox 31"/>
          <p:cNvSpPr txBox="1"/>
          <p:nvPr/>
        </p:nvSpPr>
        <p:spPr>
          <a:xfrm>
            <a:off x="10213766" y="4488511"/>
            <a:ext cx="2653518" cy="2051844"/>
          </a:xfrm>
          <a:prstGeom prst="rect">
            <a:avLst/>
          </a:prstGeom>
        </p:spPr>
        <p:txBody>
          <a:bodyPr lIns="0" tIns="0" rIns="0" bIns="0" rtlCol="0" anchor="t">
            <a:spAutoFit/>
          </a:bodyPr>
          <a:lstStyle/>
          <a:p>
            <a:pPr marL="0" lvl="0" indent="0" algn="ctr">
              <a:lnSpc>
                <a:spcPts val="3180"/>
              </a:lnSpc>
              <a:spcBef>
                <a:spcPct val="0"/>
              </a:spcBef>
            </a:pPr>
            <a:r>
              <a:rPr lang="en-US" sz="2800" b="1" dirty="0">
                <a:solidFill>
                  <a:srgbClr val="FFFFFF"/>
                </a:solidFill>
                <a:ea typeface="Poppins Medium"/>
                <a:cs typeface="Poppins Medium"/>
                <a:sym typeface="Poppins Medium"/>
              </a:rPr>
              <a:t>We</a:t>
            </a:r>
            <a:r>
              <a:rPr lang="en-US" sz="2800" b="1" u="none" strike="noStrike" dirty="0">
                <a:solidFill>
                  <a:srgbClr val="FFFFFF"/>
                </a:solidFill>
                <a:ea typeface="Poppins Medium"/>
                <a:cs typeface="Poppins Medium"/>
                <a:sym typeface="Poppins Medium"/>
              </a:rPr>
              <a:t> might cough more or feel tired. Our eyes may feel irritated or scratchy.</a:t>
            </a:r>
          </a:p>
        </p:txBody>
      </p:sp>
      <p:sp>
        <p:nvSpPr>
          <p:cNvPr id="32" name="TextBox 32"/>
          <p:cNvSpPr txBox="1"/>
          <p:nvPr/>
        </p:nvSpPr>
        <p:spPr>
          <a:xfrm>
            <a:off x="14882279" y="4488511"/>
            <a:ext cx="2653518" cy="1236877"/>
          </a:xfrm>
          <a:prstGeom prst="rect">
            <a:avLst/>
          </a:prstGeom>
        </p:spPr>
        <p:txBody>
          <a:bodyPr lIns="0" tIns="0" rIns="0" bIns="0" rtlCol="0" anchor="t">
            <a:spAutoFit/>
          </a:bodyPr>
          <a:lstStyle/>
          <a:p>
            <a:pPr marL="0" lvl="0" indent="0" algn="ctr">
              <a:lnSpc>
                <a:spcPts val="3180"/>
              </a:lnSpc>
              <a:spcBef>
                <a:spcPct val="0"/>
              </a:spcBef>
            </a:pPr>
            <a:r>
              <a:rPr lang="en-US" sz="2800" b="1">
                <a:solidFill>
                  <a:srgbClr val="FFFFFF"/>
                </a:solidFill>
                <a:ea typeface="Poppins Medium"/>
                <a:cs typeface="Poppins Medium"/>
                <a:sym typeface="Poppins Medium"/>
              </a:rPr>
              <a:t>Anima</a:t>
            </a:r>
            <a:r>
              <a:rPr lang="en-US" sz="2800" b="1" u="none" strike="noStrike">
                <a:solidFill>
                  <a:srgbClr val="FFFFFF"/>
                </a:solidFill>
                <a:ea typeface="Poppins Medium"/>
                <a:cs typeface="Poppins Medium"/>
                <a:sym typeface="Poppins Medium"/>
              </a:rPr>
              <a:t>ls might get sick or move away.</a:t>
            </a:r>
          </a:p>
        </p:txBody>
      </p:sp>
      <p:sp>
        <p:nvSpPr>
          <p:cNvPr id="33" name="TextBox 33"/>
          <p:cNvSpPr txBox="1"/>
          <p:nvPr/>
        </p:nvSpPr>
        <p:spPr>
          <a:xfrm>
            <a:off x="10291376" y="7585469"/>
            <a:ext cx="3213267" cy="1236877"/>
          </a:xfrm>
          <a:prstGeom prst="rect">
            <a:avLst/>
          </a:prstGeom>
        </p:spPr>
        <p:txBody>
          <a:bodyPr lIns="0" tIns="0" rIns="0" bIns="0" rtlCol="0" anchor="t">
            <a:spAutoFit/>
          </a:bodyPr>
          <a:lstStyle/>
          <a:p>
            <a:pPr marL="0" lvl="0" indent="0" algn="ctr">
              <a:lnSpc>
                <a:spcPts val="3180"/>
              </a:lnSpc>
              <a:spcBef>
                <a:spcPct val="0"/>
              </a:spcBef>
            </a:pPr>
            <a:r>
              <a:rPr lang="en-US" sz="2800" b="1">
                <a:solidFill>
                  <a:srgbClr val="FFFFFF"/>
                </a:solidFill>
                <a:ea typeface="Poppins Medium"/>
                <a:cs typeface="Poppins Medium"/>
                <a:sym typeface="Poppins Medium"/>
              </a:rPr>
              <a:t>P</a:t>
            </a:r>
            <a:r>
              <a:rPr lang="en-US" sz="2800" b="1" u="none" strike="noStrike">
                <a:solidFill>
                  <a:srgbClr val="FFFFFF"/>
                </a:solidFill>
                <a:ea typeface="Poppins Medium"/>
                <a:cs typeface="Poppins Medium"/>
                <a:sym typeface="Poppins Medium"/>
              </a:rPr>
              <a:t>lants may not grow as well if the air is dirty.</a:t>
            </a:r>
          </a:p>
        </p:txBody>
      </p:sp>
      <p:sp>
        <p:nvSpPr>
          <p:cNvPr id="34" name="Freeform 34"/>
          <p:cNvSpPr/>
          <p:nvPr/>
        </p:nvSpPr>
        <p:spPr>
          <a:xfrm>
            <a:off x="14805359" y="1672580"/>
            <a:ext cx="2852874" cy="2598708"/>
          </a:xfrm>
          <a:custGeom>
            <a:avLst/>
            <a:gdLst/>
            <a:ahLst/>
            <a:cxnLst/>
            <a:rect l="l" t="t" r="r" b="b"/>
            <a:pathLst>
              <a:path w="2852874" h="2598708">
                <a:moveTo>
                  <a:pt x="0" y="0"/>
                </a:moveTo>
                <a:lnTo>
                  <a:pt x="2852874" y="0"/>
                </a:lnTo>
                <a:lnTo>
                  <a:pt x="2852874" y="2598708"/>
                </a:lnTo>
                <a:lnTo>
                  <a:pt x="0" y="2598708"/>
                </a:lnTo>
                <a:lnTo>
                  <a:pt x="0" y="0"/>
                </a:lnTo>
                <a:close/>
              </a:path>
            </a:pathLst>
          </a:custGeom>
          <a:blipFill>
            <a:blip r:embed="rId21"/>
            <a:stretch>
              <a:fillRect/>
            </a:stretch>
          </a:blipFill>
        </p:spPr>
        <p:txBody>
          <a:bodyPr/>
          <a:lstStyle/>
          <a:p>
            <a:endParaRPr lang="en-US"/>
          </a:p>
        </p:txBody>
      </p:sp>
      <p:grpSp>
        <p:nvGrpSpPr>
          <p:cNvPr id="35" name="Group 22">
            <a:extLst>
              <a:ext uri="{FF2B5EF4-FFF2-40B4-BE49-F238E27FC236}">
                <a16:creationId xmlns:a16="http://schemas.microsoft.com/office/drawing/2014/main" id="{FD7F1A8E-A926-93B2-C338-8C64C54CBCDD}"/>
              </a:ext>
            </a:extLst>
          </p:cNvPr>
          <p:cNvGrpSpPr/>
          <p:nvPr/>
        </p:nvGrpSpPr>
        <p:grpSpPr>
          <a:xfrm>
            <a:off x="9906000" y="7381331"/>
            <a:ext cx="3980837" cy="1648369"/>
            <a:chOff x="0" y="0"/>
            <a:chExt cx="5450090" cy="2256751"/>
          </a:xfrm>
        </p:grpSpPr>
        <p:sp>
          <p:nvSpPr>
            <p:cNvPr id="36" name="Freeform 23">
              <a:extLst>
                <a:ext uri="{FF2B5EF4-FFF2-40B4-BE49-F238E27FC236}">
                  <a16:creationId xmlns:a16="http://schemas.microsoft.com/office/drawing/2014/main" id="{6242E36D-D568-5103-72A8-76265F46EB9C}"/>
                </a:ext>
              </a:extLst>
            </p:cNvPr>
            <p:cNvSpPr/>
            <p:nvPr/>
          </p:nvSpPr>
          <p:spPr>
            <a:xfrm>
              <a:off x="0" y="0"/>
              <a:ext cx="5450090" cy="2256751"/>
            </a:xfrm>
            <a:custGeom>
              <a:avLst/>
              <a:gdLst/>
              <a:ahLst/>
              <a:cxnLst/>
              <a:rect l="l" t="t" r="r" b="b"/>
              <a:pathLst>
                <a:path w="5450090" h="2256751">
                  <a:moveTo>
                    <a:pt x="0" y="0"/>
                  </a:moveTo>
                  <a:lnTo>
                    <a:pt x="5450090" y="0"/>
                  </a:lnTo>
                  <a:lnTo>
                    <a:pt x="5450090" y="2256751"/>
                  </a:lnTo>
                  <a:lnTo>
                    <a:pt x="0" y="2256751"/>
                  </a:lnTo>
                  <a:close/>
                </a:path>
              </a:pathLst>
            </a:custGeom>
            <a:solidFill>
              <a:srgbClr val="665634"/>
            </a:solidFill>
          </p:spPr>
          <p:txBody>
            <a:bodyPr/>
            <a:lstStyle/>
            <a:p>
              <a:endParaRPr lang="en-US"/>
            </a:p>
          </p:txBody>
        </p:sp>
        <p:sp>
          <p:nvSpPr>
            <p:cNvPr id="37" name="TextBox 24">
              <a:extLst>
                <a:ext uri="{FF2B5EF4-FFF2-40B4-BE49-F238E27FC236}">
                  <a16:creationId xmlns:a16="http://schemas.microsoft.com/office/drawing/2014/main" id="{9B4B38E1-EAF8-EAF4-0F04-47632317CB5D}"/>
                </a:ext>
              </a:extLst>
            </p:cNvPr>
            <p:cNvSpPr txBox="1"/>
            <p:nvPr/>
          </p:nvSpPr>
          <p:spPr>
            <a:xfrm>
              <a:off x="0" y="-66675"/>
              <a:ext cx="5450090" cy="2323426"/>
            </a:xfrm>
            <a:prstGeom prst="rect">
              <a:avLst/>
            </a:prstGeom>
          </p:spPr>
          <p:txBody>
            <a:bodyPr lIns="50800" tIns="50800" rIns="50800" bIns="50800" rtlCol="0" anchor="ctr"/>
            <a:lstStyle/>
            <a:p>
              <a:pPr algn="ctr">
                <a:lnSpc>
                  <a:spcPts val="2800"/>
                </a:lnSpc>
              </a:pPr>
              <a:endParaRPr/>
            </a:p>
          </p:txBody>
        </p:sp>
      </p:grpSp>
      <p:grpSp>
        <p:nvGrpSpPr>
          <p:cNvPr id="38" name="Group 17">
            <a:extLst>
              <a:ext uri="{FF2B5EF4-FFF2-40B4-BE49-F238E27FC236}">
                <a16:creationId xmlns:a16="http://schemas.microsoft.com/office/drawing/2014/main" id="{25ABB3EF-B714-99E3-570B-3CBE3425EFB4}"/>
              </a:ext>
            </a:extLst>
          </p:cNvPr>
          <p:cNvGrpSpPr/>
          <p:nvPr/>
        </p:nvGrpSpPr>
        <p:grpSpPr>
          <a:xfrm>
            <a:off x="14782800" y="4409531"/>
            <a:ext cx="2807357" cy="1419769"/>
            <a:chOff x="0" y="0"/>
            <a:chExt cx="3843500" cy="1943779"/>
          </a:xfrm>
        </p:grpSpPr>
        <p:sp>
          <p:nvSpPr>
            <p:cNvPr id="39" name="Freeform 18">
              <a:extLst>
                <a:ext uri="{FF2B5EF4-FFF2-40B4-BE49-F238E27FC236}">
                  <a16:creationId xmlns:a16="http://schemas.microsoft.com/office/drawing/2014/main" id="{F41C91C0-5357-C86B-9B23-FC1A7C8016B9}"/>
                </a:ext>
              </a:extLst>
            </p:cNvPr>
            <p:cNvSpPr/>
            <p:nvPr/>
          </p:nvSpPr>
          <p:spPr>
            <a:xfrm>
              <a:off x="0" y="0"/>
              <a:ext cx="3843500" cy="1943779"/>
            </a:xfrm>
            <a:custGeom>
              <a:avLst/>
              <a:gdLst/>
              <a:ahLst/>
              <a:cxnLst/>
              <a:rect l="l" t="t" r="r" b="b"/>
              <a:pathLst>
                <a:path w="3843500" h="1943779">
                  <a:moveTo>
                    <a:pt x="0" y="0"/>
                  </a:moveTo>
                  <a:lnTo>
                    <a:pt x="3843500" y="0"/>
                  </a:lnTo>
                  <a:lnTo>
                    <a:pt x="3843500" y="1943779"/>
                  </a:lnTo>
                  <a:lnTo>
                    <a:pt x="0" y="1943779"/>
                  </a:lnTo>
                  <a:close/>
                </a:path>
              </a:pathLst>
            </a:custGeom>
            <a:solidFill>
              <a:srgbClr val="665634"/>
            </a:solidFill>
          </p:spPr>
          <p:txBody>
            <a:bodyPr/>
            <a:lstStyle/>
            <a:p>
              <a:endParaRPr lang="en-US"/>
            </a:p>
          </p:txBody>
        </p:sp>
        <p:sp>
          <p:nvSpPr>
            <p:cNvPr id="40" name="TextBox 19">
              <a:extLst>
                <a:ext uri="{FF2B5EF4-FFF2-40B4-BE49-F238E27FC236}">
                  <a16:creationId xmlns:a16="http://schemas.microsoft.com/office/drawing/2014/main" id="{FE94CEC3-6949-6756-997B-7E7AF293053D}"/>
                </a:ext>
              </a:extLst>
            </p:cNvPr>
            <p:cNvSpPr txBox="1"/>
            <p:nvPr/>
          </p:nvSpPr>
          <p:spPr>
            <a:xfrm>
              <a:off x="0" y="-66675"/>
              <a:ext cx="3843500" cy="2010454"/>
            </a:xfrm>
            <a:prstGeom prst="rect">
              <a:avLst/>
            </a:prstGeom>
          </p:spPr>
          <p:txBody>
            <a:bodyPr lIns="50800" tIns="50800" rIns="50800" bIns="50800" rtlCol="0" anchor="ctr"/>
            <a:lstStyle/>
            <a:p>
              <a:pPr algn="ctr">
                <a:lnSpc>
                  <a:spcPts val="2800"/>
                </a:lnSpc>
              </a:pPr>
              <a:endParaRPr/>
            </a:p>
          </p:txBody>
        </p:sp>
      </p:grpSp>
      <p:grpSp>
        <p:nvGrpSpPr>
          <p:cNvPr id="41" name="Group 14">
            <a:extLst>
              <a:ext uri="{FF2B5EF4-FFF2-40B4-BE49-F238E27FC236}">
                <a16:creationId xmlns:a16="http://schemas.microsoft.com/office/drawing/2014/main" id="{CCB8B571-57B3-26B9-E3A7-CC742816DF68}"/>
              </a:ext>
            </a:extLst>
          </p:cNvPr>
          <p:cNvGrpSpPr/>
          <p:nvPr/>
        </p:nvGrpSpPr>
        <p:grpSpPr>
          <a:xfrm>
            <a:off x="10134600" y="4457700"/>
            <a:ext cx="2807357" cy="2271657"/>
            <a:chOff x="0" y="0"/>
            <a:chExt cx="3843500" cy="3110083"/>
          </a:xfrm>
        </p:grpSpPr>
        <p:sp>
          <p:nvSpPr>
            <p:cNvPr id="42" name="Freeform 15">
              <a:extLst>
                <a:ext uri="{FF2B5EF4-FFF2-40B4-BE49-F238E27FC236}">
                  <a16:creationId xmlns:a16="http://schemas.microsoft.com/office/drawing/2014/main" id="{22B17DAA-C530-C9BC-D03F-C9394AF509A4}"/>
                </a:ext>
              </a:extLst>
            </p:cNvPr>
            <p:cNvSpPr/>
            <p:nvPr/>
          </p:nvSpPr>
          <p:spPr>
            <a:xfrm>
              <a:off x="0" y="0"/>
              <a:ext cx="3843500" cy="3110083"/>
            </a:xfrm>
            <a:custGeom>
              <a:avLst/>
              <a:gdLst/>
              <a:ahLst/>
              <a:cxnLst/>
              <a:rect l="l" t="t" r="r" b="b"/>
              <a:pathLst>
                <a:path w="3843500" h="3110083">
                  <a:moveTo>
                    <a:pt x="0" y="0"/>
                  </a:moveTo>
                  <a:lnTo>
                    <a:pt x="3843500" y="0"/>
                  </a:lnTo>
                  <a:lnTo>
                    <a:pt x="3843500" y="3110083"/>
                  </a:lnTo>
                  <a:lnTo>
                    <a:pt x="0" y="3110083"/>
                  </a:lnTo>
                  <a:close/>
                </a:path>
              </a:pathLst>
            </a:custGeom>
            <a:solidFill>
              <a:srgbClr val="665634"/>
            </a:solidFill>
            <a:ln cap="sq">
              <a:noFill/>
              <a:prstDash val="solid"/>
              <a:miter/>
            </a:ln>
          </p:spPr>
          <p:txBody>
            <a:bodyPr/>
            <a:lstStyle/>
            <a:p>
              <a:endParaRPr lang="en-US"/>
            </a:p>
          </p:txBody>
        </p:sp>
        <p:sp>
          <p:nvSpPr>
            <p:cNvPr id="43" name="TextBox 16">
              <a:extLst>
                <a:ext uri="{FF2B5EF4-FFF2-40B4-BE49-F238E27FC236}">
                  <a16:creationId xmlns:a16="http://schemas.microsoft.com/office/drawing/2014/main" id="{8C616581-0D51-1008-559D-E859354BB06E}"/>
                </a:ext>
              </a:extLst>
            </p:cNvPr>
            <p:cNvSpPr txBox="1"/>
            <p:nvPr/>
          </p:nvSpPr>
          <p:spPr>
            <a:xfrm>
              <a:off x="0" y="-66675"/>
              <a:ext cx="3843500" cy="3176758"/>
            </a:xfrm>
            <a:prstGeom prst="rect">
              <a:avLst/>
            </a:prstGeom>
          </p:spPr>
          <p:txBody>
            <a:bodyPr lIns="50800" tIns="50800" rIns="50800" bIns="50800" rtlCol="0" anchor="ctr"/>
            <a:lstStyle/>
            <a:p>
              <a:pPr marL="0" lvl="0" indent="0" algn="ctr">
                <a:lnSpc>
                  <a:spcPts val="2800"/>
                </a:lnSpc>
                <a:spcBef>
                  <a:spcPct val="0"/>
                </a:spcBef>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1E4"/>
        </a:solidFill>
        <a:effectLst/>
      </p:bgPr>
    </p:bg>
    <p:spTree>
      <p:nvGrpSpPr>
        <p:cNvPr id="1" name=""/>
        <p:cNvGrpSpPr/>
        <p:nvPr/>
      </p:nvGrpSpPr>
      <p:grpSpPr>
        <a:xfrm>
          <a:off x="0" y="0"/>
          <a:ext cx="0" cy="0"/>
          <a:chOff x="0" y="0"/>
          <a:chExt cx="0" cy="0"/>
        </a:xfrm>
      </p:grpSpPr>
      <p:sp>
        <p:nvSpPr>
          <p:cNvPr id="2" name="Freeform 2"/>
          <p:cNvSpPr/>
          <p:nvPr/>
        </p:nvSpPr>
        <p:spPr>
          <a:xfrm>
            <a:off x="-8760687" y="4674700"/>
            <a:ext cx="30347163" cy="5448749"/>
          </a:xfrm>
          <a:custGeom>
            <a:avLst/>
            <a:gdLst/>
            <a:ahLst/>
            <a:cxnLst/>
            <a:rect l="l" t="t" r="r" b="b"/>
            <a:pathLst>
              <a:path w="30347163" h="5448749">
                <a:moveTo>
                  <a:pt x="0" y="0"/>
                </a:moveTo>
                <a:lnTo>
                  <a:pt x="30347163" y="0"/>
                </a:lnTo>
                <a:lnTo>
                  <a:pt x="30347163" y="5448749"/>
                </a:lnTo>
                <a:lnTo>
                  <a:pt x="0" y="5448749"/>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grpSp>
        <p:nvGrpSpPr>
          <p:cNvPr id="3" name="Group 3"/>
          <p:cNvGrpSpPr/>
          <p:nvPr/>
        </p:nvGrpSpPr>
        <p:grpSpPr>
          <a:xfrm>
            <a:off x="0" y="9954784"/>
            <a:ext cx="18288000" cy="332216"/>
            <a:chOff x="0" y="0"/>
            <a:chExt cx="4816593" cy="87497"/>
          </a:xfrm>
        </p:grpSpPr>
        <p:sp>
          <p:nvSpPr>
            <p:cNvPr id="4" name="Freeform 4"/>
            <p:cNvSpPr/>
            <p:nvPr/>
          </p:nvSpPr>
          <p:spPr>
            <a:xfrm>
              <a:off x="0" y="0"/>
              <a:ext cx="4816592" cy="87497"/>
            </a:xfrm>
            <a:custGeom>
              <a:avLst/>
              <a:gdLst/>
              <a:ahLst/>
              <a:cxnLst/>
              <a:rect l="l" t="t" r="r" b="b"/>
              <a:pathLst>
                <a:path w="4816592" h="87497">
                  <a:moveTo>
                    <a:pt x="0" y="0"/>
                  </a:moveTo>
                  <a:lnTo>
                    <a:pt x="4816592" y="0"/>
                  </a:lnTo>
                  <a:lnTo>
                    <a:pt x="4816592" y="87497"/>
                  </a:lnTo>
                  <a:lnTo>
                    <a:pt x="0" y="87497"/>
                  </a:lnTo>
                  <a:close/>
                </a:path>
              </a:pathLst>
            </a:custGeom>
            <a:solidFill>
              <a:srgbClr val="A69164"/>
            </a:solidFill>
          </p:spPr>
          <p:txBody>
            <a:bodyPr/>
            <a:lstStyle/>
            <a:p>
              <a:endParaRPr lang="en-US"/>
            </a:p>
          </p:txBody>
        </p:sp>
        <p:sp>
          <p:nvSpPr>
            <p:cNvPr id="5" name="TextBox 5"/>
            <p:cNvSpPr txBox="1"/>
            <p:nvPr/>
          </p:nvSpPr>
          <p:spPr>
            <a:xfrm>
              <a:off x="0" y="-38100"/>
              <a:ext cx="4816593" cy="12559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45489" y="6059983"/>
            <a:ext cx="9098511" cy="4227017"/>
          </a:xfrm>
          <a:custGeom>
            <a:avLst/>
            <a:gdLst/>
            <a:ahLst/>
            <a:cxnLst/>
            <a:rect l="l" t="t" r="r" b="b"/>
            <a:pathLst>
              <a:path w="9098511" h="4227017">
                <a:moveTo>
                  <a:pt x="0" y="0"/>
                </a:moveTo>
                <a:lnTo>
                  <a:pt x="9098511" y="0"/>
                </a:lnTo>
                <a:lnTo>
                  <a:pt x="9098511" y="4227017"/>
                </a:lnTo>
                <a:lnTo>
                  <a:pt x="0" y="4227017"/>
                </a:lnTo>
                <a:lnTo>
                  <a:pt x="0" y="0"/>
                </a:lnTo>
                <a:close/>
              </a:path>
            </a:pathLst>
          </a:custGeom>
          <a:blipFill>
            <a:blip r:embed="rId5"/>
            <a:stretch>
              <a:fillRect/>
            </a:stretch>
          </a:blipFill>
        </p:spPr>
        <p:txBody>
          <a:bodyPr/>
          <a:lstStyle/>
          <a:p>
            <a:endParaRPr lang="en-US"/>
          </a:p>
        </p:txBody>
      </p:sp>
      <p:sp>
        <p:nvSpPr>
          <p:cNvPr id="7" name="Freeform 7"/>
          <p:cNvSpPr/>
          <p:nvPr/>
        </p:nvSpPr>
        <p:spPr>
          <a:xfrm>
            <a:off x="7727000" y="6059983"/>
            <a:ext cx="9098511" cy="4227017"/>
          </a:xfrm>
          <a:custGeom>
            <a:avLst/>
            <a:gdLst/>
            <a:ahLst/>
            <a:cxnLst/>
            <a:rect l="l" t="t" r="r" b="b"/>
            <a:pathLst>
              <a:path w="9098511" h="4227017">
                <a:moveTo>
                  <a:pt x="0" y="0"/>
                </a:moveTo>
                <a:lnTo>
                  <a:pt x="9098511" y="0"/>
                </a:lnTo>
                <a:lnTo>
                  <a:pt x="9098511" y="4227017"/>
                </a:lnTo>
                <a:lnTo>
                  <a:pt x="0" y="4227017"/>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8305800" y="1866900"/>
            <a:ext cx="9448800" cy="3917098"/>
          </a:xfrm>
          <a:prstGeom prst="rect">
            <a:avLst/>
          </a:prstGeom>
        </p:spPr>
        <p:txBody>
          <a:bodyPr wrap="square" lIns="0" tIns="0" rIns="0" bIns="0" rtlCol="0" anchor="t">
            <a:spAutoFit/>
          </a:bodyPr>
          <a:lstStyle/>
          <a:p>
            <a:pPr algn="l">
              <a:lnSpc>
                <a:spcPts val="4423"/>
              </a:lnSpc>
              <a:spcBef>
                <a:spcPct val="0"/>
              </a:spcBef>
            </a:pPr>
            <a:r>
              <a:rPr lang="en-US" sz="3200" b="1" dirty="0">
                <a:solidFill>
                  <a:srgbClr val="000000"/>
                </a:solidFill>
                <a:ea typeface="Poppins Medium"/>
                <a:cs typeface="Poppins Medium"/>
                <a:sym typeface="Poppins Medium"/>
              </a:rPr>
              <a:t>Sometimes we can see air pollution, like when smoke rises from a chimney or when the sky looks dusty or gray. What are some types of air pollution that you can see?</a:t>
            </a:r>
          </a:p>
          <a:p>
            <a:pPr algn="l">
              <a:lnSpc>
                <a:spcPts val="4423"/>
              </a:lnSpc>
              <a:spcBef>
                <a:spcPct val="0"/>
              </a:spcBef>
            </a:pPr>
            <a:endParaRPr lang="en-US" sz="3200" b="1" dirty="0">
              <a:solidFill>
                <a:srgbClr val="000000"/>
              </a:solidFill>
              <a:ea typeface="Poppins Medium"/>
              <a:cs typeface="Poppins Medium"/>
              <a:sym typeface="Poppins Medium"/>
            </a:endParaRPr>
          </a:p>
          <a:p>
            <a:pPr algn="l">
              <a:lnSpc>
                <a:spcPts val="4423"/>
              </a:lnSpc>
              <a:spcBef>
                <a:spcPct val="0"/>
              </a:spcBef>
            </a:pPr>
            <a:r>
              <a:rPr lang="en-US" sz="3200" b="1" dirty="0">
                <a:solidFill>
                  <a:srgbClr val="000000"/>
                </a:solidFill>
                <a:ea typeface="Poppins Medium"/>
                <a:cs typeface="Poppins Medium"/>
                <a:sym typeface="Poppins Medium"/>
              </a:rPr>
              <a:t>What can we do to measure pollution that we can’t see?</a:t>
            </a:r>
          </a:p>
        </p:txBody>
      </p:sp>
      <p:sp>
        <p:nvSpPr>
          <p:cNvPr id="12" name="TextBox 12"/>
          <p:cNvSpPr txBox="1"/>
          <p:nvPr/>
        </p:nvSpPr>
        <p:spPr>
          <a:xfrm>
            <a:off x="762000" y="876300"/>
            <a:ext cx="7618539" cy="4216411"/>
          </a:xfrm>
          <a:prstGeom prst="rect">
            <a:avLst/>
          </a:prstGeom>
        </p:spPr>
        <p:txBody>
          <a:bodyPr lIns="0" tIns="0" rIns="0" bIns="0" rtlCol="0" anchor="t">
            <a:spAutoFit/>
          </a:bodyPr>
          <a:lstStyle/>
          <a:p>
            <a:pPr algn="l">
              <a:lnSpc>
                <a:spcPts val="10917"/>
              </a:lnSpc>
            </a:pPr>
            <a:r>
              <a:rPr lang="en-US" sz="11000" b="1" dirty="0">
                <a:solidFill>
                  <a:srgbClr val="677E24"/>
                </a:solidFill>
                <a:ea typeface="Cubao Narrow"/>
                <a:cs typeface="Cubao Narrow"/>
                <a:sym typeface="Cubao Narrow"/>
              </a:rPr>
              <a:t>What does Air Pollution look like?</a:t>
            </a:r>
          </a:p>
        </p:txBody>
      </p:sp>
      <p:grpSp>
        <p:nvGrpSpPr>
          <p:cNvPr id="13" name="Group 13"/>
          <p:cNvGrpSpPr/>
          <p:nvPr/>
        </p:nvGrpSpPr>
        <p:grpSpPr>
          <a:xfrm>
            <a:off x="7086600" y="419100"/>
            <a:ext cx="1502535" cy="150253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txBody>
            <a:bodyPr/>
            <a:lstStyle/>
            <a:p>
              <a:endParaRPr lang="en-US"/>
            </a:p>
          </p:txBody>
        </p:sp>
        <p:sp>
          <p:nvSpPr>
            <p:cNvPr id="15" name="TextBox 15"/>
            <p:cNvSpPr txBox="1"/>
            <p:nvPr/>
          </p:nvSpPr>
          <p:spPr>
            <a:xfrm>
              <a:off x="76200" y="9525"/>
              <a:ext cx="660400" cy="727075"/>
            </a:xfrm>
            <a:prstGeom prst="rect">
              <a:avLst/>
            </a:prstGeom>
          </p:spPr>
          <p:txBody>
            <a:bodyPr lIns="50800" tIns="50800" rIns="50800" bIns="50800" rtlCol="0" anchor="ctr"/>
            <a:lstStyle/>
            <a:p>
              <a:pPr algn="ctr">
                <a:lnSpc>
                  <a:spcPts val="2800"/>
                </a:lnSpc>
              </a:pPr>
              <a:endParaRPr/>
            </a:p>
          </p:txBody>
        </p:sp>
      </p:grpSp>
      <p:sp>
        <p:nvSpPr>
          <p:cNvPr id="16" name="Freeform 16"/>
          <p:cNvSpPr/>
          <p:nvPr/>
        </p:nvSpPr>
        <p:spPr>
          <a:xfrm>
            <a:off x="14630400" y="3543300"/>
            <a:ext cx="3293329" cy="1131708"/>
          </a:xfrm>
          <a:custGeom>
            <a:avLst/>
            <a:gdLst/>
            <a:ahLst/>
            <a:cxnLst/>
            <a:rect l="l" t="t" r="r" b="b"/>
            <a:pathLst>
              <a:path w="3293329" h="1131708">
                <a:moveTo>
                  <a:pt x="0" y="0"/>
                </a:moveTo>
                <a:lnTo>
                  <a:pt x="3293329" y="0"/>
                </a:lnTo>
                <a:lnTo>
                  <a:pt x="3293329" y="1131707"/>
                </a:lnTo>
                <a:lnTo>
                  <a:pt x="0" y="1131707"/>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dirty="0"/>
          </a:p>
        </p:txBody>
      </p:sp>
      <p:sp>
        <p:nvSpPr>
          <p:cNvPr id="17" name="Freeform 17"/>
          <p:cNvSpPr/>
          <p:nvPr/>
        </p:nvSpPr>
        <p:spPr>
          <a:xfrm>
            <a:off x="6248400" y="1943100"/>
            <a:ext cx="1486995" cy="793226"/>
          </a:xfrm>
          <a:custGeom>
            <a:avLst/>
            <a:gdLst/>
            <a:ahLst/>
            <a:cxnLst/>
            <a:rect l="l" t="t" r="r" b="b"/>
            <a:pathLst>
              <a:path w="1486995" h="793226">
                <a:moveTo>
                  <a:pt x="0" y="0"/>
                </a:moveTo>
                <a:lnTo>
                  <a:pt x="1486995" y="0"/>
                </a:lnTo>
                <a:lnTo>
                  <a:pt x="1486995" y="793226"/>
                </a:lnTo>
                <a:lnTo>
                  <a:pt x="0" y="7932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16186822" y="5600700"/>
            <a:ext cx="2329778" cy="4686300"/>
          </a:xfrm>
          <a:custGeom>
            <a:avLst/>
            <a:gdLst/>
            <a:ahLst/>
            <a:cxnLst/>
            <a:rect l="l" t="t" r="r" b="b"/>
            <a:pathLst>
              <a:path w="2803208" h="5143500">
                <a:moveTo>
                  <a:pt x="0" y="0"/>
                </a:moveTo>
                <a:lnTo>
                  <a:pt x="2803208" y="0"/>
                </a:lnTo>
                <a:lnTo>
                  <a:pt x="2803208" y="5143500"/>
                </a:lnTo>
                <a:lnTo>
                  <a:pt x="0" y="5143500"/>
                </a:lnTo>
                <a:lnTo>
                  <a:pt x="0" y="0"/>
                </a:lnTo>
                <a:close/>
              </a:path>
            </a:pathLst>
          </a:custGeom>
          <a:blipFill>
            <a:blip r:embed="rId10"/>
            <a:stretch>
              <a:fillRect/>
            </a:stretch>
          </a:blipFill>
        </p:spPr>
        <p:txBody>
          <a:bodyPr/>
          <a:lstStyle/>
          <a:p>
            <a:endParaRPr lang="en-US"/>
          </a:p>
        </p:txBody>
      </p:sp>
      <p:sp>
        <p:nvSpPr>
          <p:cNvPr id="20" name="Freeform 20"/>
          <p:cNvSpPr/>
          <p:nvPr/>
        </p:nvSpPr>
        <p:spPr>
          <a:xfrm>
            <a:off x="4961056" y="8372041"/>
            <a:ext cx="7315200" cy="1582743"/>
          </a:xfrm>
          <a:custGeom>
            <a:avLst/>
            <a:gdLst/>
            <a:ahLst/>
            <a:cxnLst/>
            <a:rect l="l" t="t" r="r" b="b"/>
            <a:pathLst>
              <a:path w="7315200" h="1582743">
                <a:moveTo>
                  <a:pt x="0" y="0"/>
                </a:moveTo>
                <a:lnTo>
                  <a:pt x="7315200" y="0"/>
                </a:lnTo>
                <a:lnTo>
                  <a:pt x="7315200" y="1582743"/>
                </a:lnTo>
                <a:lnTo>
                  <a:pt x="0" y="15827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1E4"/>
        </a:solidFill>
        <a:effectLst/>
      </p:bgPr>
    </p:bg>
    <p:spTree>
      <p:nvGrpSpPr>
        <p:cNvPr id="1" name=""/>
        <p:cNvGrpSpPr/>
        <p:nvPr/>
      </p:nvGrpSpPr>
      <p:grpSpPr>
        <a:xfrm>
          <a:off x="0" y="0"/>
          <a:ext cx="0" cy="0"/>
          <a:chOff x="0" y="0"/>
          <a:chExt cx="0" cy="0"/>
        </a:xfrm>
      </p:grpSpPr>
      <p:sp>
        <p:nvSpPr>
          <p:cNvPr id="2" name="TextBox 2"/>
          <p:cNvSpPr txBox="1"/>
          <p:nvPr/>
        </p:nvSpPr>
        <p:spPr>
          <a:xfrm>
            <a:off x="1028700" y="1085626"/>
            <a:ext cx="11346449" cy="4193456"/>
          </a:xfrm>
          <a:prstGeom prst="rect">
            <a:avLst/>
          </a:prstGeom>
        </p:spPr>
        <p:txBody>
          <a:bodyPr lIns="0" tIns="0" rIns="0" bIns="0" rtlCol="0" anchor="t">
            <a:spAutoFit/>
          </a:bodyPr>
          <a:lstStyle/>
          <a:p>
            <a:pPr algn="l">
              <a:lnSpc>
                <a:spcPts val="10917"/>
              </a:lnSpc>
            </a:pPr>
            <a:r>
              <a:rPr lang="en-US" sz="11000" b="1" dirty="0">
                <a:solidFill>
                  <a:srgbClr val="677E24"/>
                </a:solidFill>
                <a:ea typeface="Cubao Narrow"/>
                <a:cs typeface="Cubao Narrow"/>
                <a:sym typeface="Cubao Narrow"/>
              </a:rPr>
              <a:t>Save Carbon County Air quality monitoring</a:t>
            </a:r>
          </a:p>
        </p:txBody>
      </p:sp>
      <p:sp>
        <p:nvSpPr>
          <p:cNvPr id="3" name="Freeform 3"/>
          <p:cNvSpPr/>
          <p:nvPr/>
        </p:nvSpPr>
        <p:spPr>
          <a:xfrm>
            <a:off x="12375149" y="799876"/>
            <a:ext cx="5014319" cy="5014319"/>
          </a:xfrm>
          <a:custGeom>
            <a:avLst/>
            <a:gdLst/>
            <a:ahLst/>
            <a:cxnLst/>
            <a:rect l="l" t="t" r="r" b="b"/>
            <a:pathLst>
              <a:path w="5014319" h="5014319">
                <a:moveTo>
                  <a:pt x="0" y="0"/>
                </a:moveTo>
                <a:lnTo>
                  <a:pt x="5014319" y="0"/>
                </a:lnTo>
                <a:lnTo>
                  <a:pt x="5014319" y="5014319"/>
                </a:lnTo>
                <a:lnTo>
                  <a:pt x="0" y="5014319"/>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8114247" y="5143500"/>
            <a:ext cx="9275220" cy="4712514"/>
            <a:chOff x="0" y="0"/>
            <a:chExt cx="2958804" cy="1503296"/>
          </a:xfrm>
        </p:grpSpPr>
        <p:sp>
          <p:nvSpPr>
            <p:cNvPr id="5" name="Freeform 5"/>
            <p:cNvSpPr/>
            <p:nvPr/>
          </p:nvSpPr>
          <p:spPr>
            <a:xfrm>
              <a:off x="0" y="0"/>
              <a:ext cx="2958804" cy="1503297"/>
            </a:xfrm>
            <a:custGeom>
              <a:avLst/>
              <a:gdLst/>
              <a:ahLst/>
              <a:cxnLst/>
              <a:rect l="l" t="t" r="r" b="b"/>
              <a:pathLst>
                <a:path w="2958804" h="1503297">
                  <a:moveTo>
                    <a:pt x="0" y="0"/>
                  </a:moveTo>
                  <a:lnTo>
                    <a:pt x="2958804" y="0"/>
                  </a:lnTo>
                  <a:lnTo>
                    <a:pt x="2958804" y="1503297"/>
                  </a:lnTo>
                  <a:lnTo>
                    <a:pt x="0" y="1503297"/>
                  </a:lnTo>
                  <a:close/>
                </a:path>
              </a:pathLst>
            </a:custGeom>
            <a:solidFill>
              <a:srgbClr val="665634"/>
            </a:solidFill>
          </p:spPr>
          <p:txBody>
            <a:bodyPr/>
            <a:lstStyle/>
            <a:p>
              <a:endParaRPr lang="en-US"/>
            </a:p>
          </p:txBody>
        </p:sp>
        <p:sp>
          <p:nvSpPr>
            <p:cNvPr id="6" name="TextBox 6"/>
            <p:cNvSpPr txBox="1"/>
            <p:nvPr/>
          </p:nvSpPr>
          <p:spPr>
            <a:xfrm>
              <a:off x="0" y="-66675"/>
              <a:ext cx="2958804" cy="1569971"/>
            </a:xfrm>
            <a:prstGeom prst="rect">
              <a:avLst/>
            </a:prstGeom>
          </p:spPr>
          <p:txBody>
            <a:bodyPr lIns="50800" tIns="50800" rIns="50800" bIns="50800" rtlCol="0" anchor="ctr"/>
            <a:lstStyle/>
            <a:p>
              <a:pPr algn="ctr">
                <a:lnSpc>
                  <a:spcPts val="2800"/>
                </a:lnSpc>
              </a:pPr>
              <a:endParaRPr/>
            </a:p>
          </p:txBody>
        </p:sp>
      </p:grpSp>
      <p:sp>
        <p:nvSpPr>
          <p:cNvPr id="7" name="Freeform 7"/>
          <p:cNvSpPr/>
          <p:nvPr/>
        </p:nvSpPr>
        <p:spPr>
          <a:xfrm>
            <a:off x="1028700" y="5513194"/>
            <a:ext cx="6976418" cy="4342820"/>
          </a:xfrm>
          <a:custGeom>
            <a:avLst/>
            <a:gdLst/>
            <a:ahLst/>
            <a:cxnLst/>
            <a:rect l="l" t="t" r="r" b="b"/>
            <a:pathLst>
              <a:path w="6976418" h="4342820">
                <a:moveTo>
                  <a:pt x="0" y="0"/>
                </a:moveTo>
                <a:lnTo>
                  <a:pt x="6976418" y="0"/>
                </a:lnTo>
                <a:lnTo>
                  <a:pt x="6976418" y="4342820"/>
                </a:lnTo>
                <a:lnTo>
                  <a:pt x="0" y="4342820"/>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8558431" y="5421096"/>
            <a:ext cx="8586569" cy="4103688"/>
          </a:xfrm>
          <a:prstGeom prst="rect">
            <a:avLst/>
          </a:prstGeom>
        </p:spPr>
        <p:txBody>
          <a:bodyPr wrap="square" lIns="0" tIns="0" rIns="0" bIns="0" rtlCol="0" anchor="t">
            <a:spAutoFit/>
          </a:bodyPr>
          <a:lstStyle/>
          <a:p>
            <a:pPr algn="l">
              <a:lnSpc>
                <a:spcPts val="3180"/>
              </a:lnSpc>
            </a:pPr>
            <a:r>
              <a:rPr lang="en-US" sz="2800" b="1" dirty="0">
                <a:solidFill>
                  <a:srgbClr val="FFFFFF"/>
                </a:solidFill>
                <a:ea typeface="Poppins Medium"/>
                <a:cs typeface="Poppins Medium"/>
                <a:sym typeface="Poppins Medium"/>
              </a:rPr>
              <a:t>Because we can’t </a:t>
            </a:r>
            <a:r>
              <a:rPr lang="en-US" sz="2800" b="1" i="1" dirty="0">
                <a:solidFill>
                  <a:srgbClr val="FFFFFF"/>
                </a:solidFill>
                <a:ea typeface="Poppins Medium Italics"/>
                <a:cs typeface="Poppins Medium Italics"/>
                <a:sym typeface="Poppins Medium Italics"/>
              </a:rPr>
              <a:t>SEE </a:t>
            </a:r>
            <a:r>
              <a:rPr lang="en-US" sz="2800" b="1" dirty="0">
                <a:solidFill>
                  <a:srgbClr val="FFFFFF"/>
                </a:solidFill>
                <a:ea typeface="Poppins Medium"/>
                <a:cs typeface="Poppins Medium"/>
                <a:sym typeface="Poppins Medium"/>
              </a:rPr>
              <a:t>every type of air pollution, Save Carbon County purchased and installed 15 </a:t>
            </a:r>
            <a:r>
              <a:rPr lang="en-US" sz="2800" b="1" dirty="0" err="1">
                <a:solidFill>
                  <a:srgbClr val="FFFFFF"/>
                </a:solidFill>
                <a:ea typeface="Poppins Medium"/>
                <a:cs typeface="Poppins Medium"/>
                <a:sym typeface="Poppins Medium"/>
              </a:rPr>
              <a:t>PurpleAir</a:t>
            </a:r>
            <a:r>
              <a:rPr lang="en-US" sz="2800" b="1" dirty="0">
                <a:solidFill>
                  <a:srgbClr val="FFFFFF"/>
                </a:solidFill>
                <a:ea typeface="Poppins Medium"/>
                <a:cs typeface="Poppins Medium"/>
                <a:sym typeface="Poppins Medium"/>
              </a:rPr>
              <a:t> Quality Monitors throughout Carbon County. You can see the status of our air anytime by going to www.purpleair.com and selecting Maps → Real-time Map</a:t>
            </a:r>
          </a:p>
          <a:p>
            <a:pPr algn="l">
              <a:lnSpc>
                <a:spcPts val="3180"/>
              </a:lnSpc>
            </a:pPr>
            <a:endParaRPr lang="en-US" sz="2800" b="1" dirty="0">
              <a:solidFill>
                <a:srgbClr val="FFFFFF"/>
              </a:solidFill>
              <a:ea typeface="Poppins Medium"/>
              <a:cs typeface="Poppins Medium"/>
              <a:sym typeface="Poppins Medium"/>
            </a:endParaRPr>
          </a:p>
          <a:p>
            <a:pPr algn="l">
              <a:lnSpc>
                <a:spcPts val="3180"/>
              </a:lnSpc>
              <a:spcBef>
                <a:spcPct val="0"/>
              </a:spcBef>
            </a:pPr>
            <a:r>
              <a:rPr lang="en-US" sz="2800" b="1" dirty="0">
                <a:solidFill>
                  <a:srgbClr val="FFFFFF"/>
                </a:solidFill>
                <a:ea typeface="Poppins Medium"/>
                <a:cs typeface="Poppins Medium"/>
                <a:sym typeface="Poppins Medium"/>
              </a:rPr>
              <a:t>Here’s a picture of the Purple Air </a:t>
            </a:r>
            <a:r>
              <a:rPr lang="en-US" sz="2800" b="1" dirty="0" err="1">
                <a:solidFill>
                  <a:srgbClr val="FFFFFF"/>
                </a:solidFill>
                <a:ea typeface="Poppins Medium"/>
                <a:cs typeface="Poppins Medium"/>
                <a:sym typeface="Poppins Medium"/>
              </a:rPr>
              <a:t>air</a:t>
            </a:r>
            <a:r>
              <a:rPr lang="en-US" sz="2800" b="1" dirty="0">
                <a:solidFill>
                  <a:srgbClr val="FFFFFF"/>
                </a:solidFill>
                <a:ea typeface="Poppins Medium"/>
                <a:cs typeface="Poppins Medium"/>
                <a:sym typeface="Poppins Medium"/>
              </a:rPr>
              <a:t> quality Real-time Map during the recent Canadian wildfires. Smoke from far away can impact the air we breathe right here in Carbon County. </a:t>
            </a:r>
          </a:p>
        </p:txBody>
      </p:sp>
      <p:grpSp>
        <p:nvGrpSpPr>
          <p:cNvPr id="9" name="Group 4">
            <a:extLst>
              <a:ext uri="{FF2B5EF4-FFF2-40B4-BE49-F238E27FC236}">
                <a16:creationId xmlns:a16="http://schemas.microsoft.com/office/drawing/2014/main" id="{C31F69CE-ABC7-F1FA-98DF-6C7D13D8BD16}"/>
              </a:ext>
            </a:extLst>
          </p:cNvPr>
          <p:cNvGrpSpPr/>
          <p:nvPr/>
        </p:nvGrpSpPr>
        <p:grpSpPr>
          <a:xfrm>
            <a:off x="8077200" y="5143500"/>
            <a:ext cx="9275220" cy="4712514"/>
            <a:chOff x="0" y="0"/>
            <a:chExt cx="2958804" cy="1503296"/>
          </a:xfrm>
        </p:grpSpPr>
        <p:sp>
          <p:nvSpPr>
            <p:cNvPr id="10" name="Freeform 5">
              <a:extLst>
                <a:ext uri="{FF2B5EF4-FFF2-40B4-BE49-F238E27FC236}">
                  <a16:creationId xmlns:a16="http://schemas.microsoft.com/office/drawing/2014/main" id="{129EB8D2-414C-6BC2-F529-FEAA40B37602}"/>
                </a:ext>
              </a:extLst>
            </p:cNvPr>
            <p:cNvSpPr/>
            <p:nvPr/>
          </p:nvSpPr>
          <p:spPr>
            <a:xfrm>
              <a:off x="0" y="0"/>
              <a:ext cx="2958804" cy="1503297"/>
            </a:xfrm>
            <a:custGeom>
              <a:avLst/>
              <a:gdLst/>
              <a:ahLst/>
              <a:cxnLst/>
              <a:rect l="l" t="t" r="r" b="b"/>
              <a:pathLst>
                <a:path w="2958804" h="1503297">
                  <a:moveTo>
                    <a:pt x="0" y="0"/>
                  </a:moveTo>
                  <a:lnTo>
                    <a:pt x="2958804" y="0"/>
                  </a:lnTo>
                  <a:lnTo>
                    <a:pt x="2958804" y="1503297"/>
                  </a:lnTo>
                  <a:lnTo>
                    <a:pt x="0" y="1503297"/>
                  </a:lnTo>
                  <a:close/>
                </a:path>
              </a:pathLst>
            </a:custGeom>
            <a:solidFill>
              <a:srgbClr val="665634"/>
            </a:solidFill>
          </p:spPr>
          <p:txBody>
            <a:bodyPr/>
            <a:lstStyle/>
            <a:p>
              <a:endParaRPr lang="en-US"/>
            </a:p>
          </p:txBody>
        </p:sp>
        <p:sp>
          <p:nvSpPr>
            <p:cNvPr id="11" name="TextBox 6">
              <a:extLst>
                <a:ext uri="{FF2B5EF4-FFF2-40B4-BE49-F238E27FC236}">
                  <a16:creationId xmlns:a16="http://schemas.microsoft.com/office/drawing/2014/main" id="{404A6BA4-313B-0E90-0446-29E67FE6FAE1}"/>
                </a:ext>
              </a:extLst>
            </p:cNvPr>
            <p:cNvSpPr txBox="1"/>
            <p:nvPr/>
          </p:nvSpPr>
          <p:spPr>
            <a:xfrm>
              <a:off x="0" y="-66675"/>
              <a:ext cx="2958804" cy="1569971"/>
            </a:xfrm>
            <a:prstGeom prst="rect">
              <a:avLst/>
            </a:prstGeom>
          </p:spPr>
          <p:txBody>
            <a:bodyPr lIns="50800" tIns="50800" rIns="50800" bIns="50800" rtlCol="0" anchor="ctr"/>
            <a:lstStyle/>
            <a:p>
              <a:pPr algn="ctr">
                <a:lnSpc>
                  <a:spcPts val="2800"/>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1E4"/>
        </a:solidFill>
        <a:effectLst/>
      </p:bgPr>
    </p:bg>
    <p:spTree>
      <p:nvGrpSpPr>
        <p:cNvPr id="1" name=""/>
        <p:cNvGrpSpPr/>
        <p:nvPr/>
      </p:nvGrpSpPr>
      <p:grpSpPr>
        <a:xfrm>
          <a:off x="0" y="0"/>
          <a:ext cx="0" cy="0"/>
          <a:chOff x="0" y="0"/>
          <a:chExt cx="0" cy="0"/>
        </a:xfrm>
      </p:grpSpPr>
      <p:sp>
        <p:nvSpPr>
          <p:cNvPr id="2" name="Freeform 2"/>
          <p:cNvSpPr/>
          <p:nvPr/>
        </p:nvSpPr>
        <p:spPr>
          <a:xfrm>
            <a:off x="-8760687" y="4674700"/>
            <a:ext cx="30347163" cy="5448749"/>
          </a:xfrm>
          <a:custGeom>
            <a:avLst/>
            <a:gdLst/>
            <a:ahLst/>
            <a:cxnLst/>
            <a:rect l="l" t="t" r="r" b="b"/>
            <a:pathLst>
              <a:path w="30347163" h="5448749">
                <a:moveTo>
                  <a:pt x="0" y="0"/>
                </a:moveTo>
                <a:lnTo>
                  <a:pt x="30347163" y="0"/>
                </a:lnTo>
                <a:lnTo>
                  <a:pt x="30347163" y="5448749"/>
                </a:lnTo>
                <a:lnTo>
                  <a:pt x="0" y="5448749"/>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1192484" y="3086100"/>
            <a:ext cx="9103075" cy="6868684"/>
          </a:xfrm>
          <a:custGeom>
            <a:avLst/>
            <a:gdLst/>
            <a:ahLst/>
            <a:cxnLst/>
            <a:rect l="l" t="t" r="r" b="b"/>
            <a:pathLst>
              <a:path w="9103075" h="6868684">
                <a:moveTo>
                  <a:pt x="0" y="0"/>
                </a:moveTo>
                <a:lnTo>
                  <a:pt x="9103075" y="0"/>
                </a:lnTo>
                <a:lnTo>
                  <a:pt x="9103075" y="6868684"/>
                </a:lnTo>
                <a:lnTo>
                  <a:pt x="0" y="68686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0" y="9954784"/>
            <a:ext cx="18288000" cy="332216"/>
            <a:chOff x="0" y="0"/>
            <a:chExt cx="4816593" cy="87497"/>
          </a:xfrm>
        </p:grpSpPr>
        <p:sp>
          <p:nvSpPr>
            <p:cNvPr id="5" name="Freeform 5"/>
            <p:cNvSpPr/>
            <p:nvPr/>
          </p:nvSpPr>
          <p:spPr>
            <a:xfrm>
              <a:off x="0" y="0"/>
              <a:ext cx="4816592" cy="87497"/>
            </a:xfrm>
            <a:custGeom>
              <a:avLst/>
              <a:gdLst/>
              <a:ahLst/>
              <a:cxnLst/>
              <a:rect l="l" t="t" r="r" b="b"/>
              <a:pathLst>
                <a:path w="4816592" h="87497">
                  <a:moveTo>
                    <a:pt x="0" y="0"/>
                  </a:moveTo>
                  <a:lnTo>
                    <a:pt x="4816592" y="0"/>
                  </a:lnTo>
                  <a:lnTo>
                    <a:pt x="4816592" y="87497"/>
                  </a:lnTo>
                  <a:lnTo>
                    <a:pt x="0" y="87497"/>
                  </a:lnTo>
                  <a:close/>
                </a:path>
              </a:pathLst>
            </a:custGeom>
            <a:solidFill>
              <a:srgbClr val="A69164"/>
            </a:solidFill>
          </p:spPr>
          <p:txBody>
            <a:bodyPr/>
            <a:lstStyle/>
            <a:p>
              <a:endParaRPr lang="en-US"/>
            </a:p>
          </p:txBody>
        </p:sp>
        <p:sp>
          <p:nvSpPr>
            <p:cNvPr id="6" name="TextBox 6"/>
            <p:cNvSpPr txBox="1"/>
            <p:nvPr/>
          </p:nvSpPr>
          <p:spPr>
            <a:xfrm>
              <a:off x="0" y="-38100"/>
              <a:ext cx="4816593" cy="125597"/>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779967" y="5143500"/>
            <a:ext cx="9116633" cy="3200400"/>
            <a:chOff x="0" y="0"/>
            <a:chExt cx="3037074" cy="1131631"/>
          </a:xfrm>
        </p:grpSpPr>
        <p:sp>
          <p:nvSpPr>
            <p:cNvPr id="8" name="Freeform 8"/>
            <p:cNvSpPr/>
            <p:nvPr/>
          </p:nvSpPr>
          <p:spPr>
            <a:xfrm>
              <a:off x="0" y="0"/>
              <a:ext cx="3037075" cy="1131631"/>
            </a:xfrm>
            <a:custGeom>
              <a:avLst/>
              <a:gdLst/>
              <a:ahLst/>
              <a:cxnLst/>
              <a:rect l="l" t="t" r="r" b="b"/>
              <a:pathLst>
                <a:path w="3037075" h="1131631">
                  <a:moveTo>
                    <a:pt x="0" y="0"/>
                  </a:moveTo>
                  <a:lnTo>
                    <a:pt x="3037075" y="0"/>
                  </a:lnTo>
                  <a:lnTo>
                    <a:pt x="3037075" y="1131631"/>
                  </a:lnTo>
                  <a:lnTo>
                    <a:pt x="0" y="1131631"/>
                  </a:lnTo>
                  <a:close/>
                </a:path>
              </a:pathLst>
            </a:custGeom>
            <a:solidFill>
              <a:srgbClr val="665634"/>
            </a:solidFill>
            <a:ln cap="sq">
              <a:noFill/>
              <a:prstDash val="solid"/>
              <a:miter/>
            </a:ln>
          </p:spPr>
          <p:txBody>
            <a:bodyPr/>
            <a:lstStyle/>
            <a:p>
              <a:endParaRPr lang="en-US"/>
            </a:p>
          </p:txBody>
        </p:sp>
        <p:sp>
          <p:nvSpPr>
            <p:cNvPr id="9" name="TextBox 9"/>
            <p:cNvSpPr txBox="1"/>
            <p:nvPr/>
          </p:nvSpPr>
          <p:spPr>
            <a:xfrm>
              <a:off x="0" y="-66675"/>
              <a:ext cx="3037074" cy="1198306"/>
            </a:xfrm>
            <a:prstGeom prst="rect">
              <a:avLst/>
            </a:prstGeom>
          </p:spPr>
          <p:txBody>
            <a:bodyPr lIns="50800" tIns="50800" rIns="50800" bIns="50800" rtlCol="0" anchor="ctr"/>
            <a:lstStyle/>
            <a:p>
              <a:pPr marL="0" lvl="0" indent="0" algn="ctr">
                <a:lnSpc>
                  <a:spcPts val="2800"/>
                </a:lnSpc>
                <a:spcBef>
                  <a:spcPct val="0"/>
                </a:spcBef>
              </a:pPr>
              <a:endParaRPr/>
            </a:p>
          </p:txBody>
        </p:sp>
      </p:grpSp>
      <p:sp>
        <p:nvSpPr>
          <p:cNvPr id="10" name="Freeform 10"/>
          <p:cNvSpPr/>
          <p:nvPr/>
        </p:nvSpPr>
        <p:spPr>
          <a:xfrm>
            <a:off x="1509199" y="1492715"/>
            <a:ext cx="3293329" cy="1131708"/>
          </a:xfrm>
          <a:custGeom>
            <a:avLst/>
            <a:gdLst/>
            <a:ahLst/>
            <a:cxnLst/>
            <a:rect l="l" t="t" r="r" b="b"/>
            <a:pathLst>
              <a:path w="3293329" h="1131708">
                <a:moveTo>
                  <a:pt x="0" y="0"/>
                </a:moveTo>
                <a:lnTo>
                  <a:pt x="3293329" y="0"/>
                </a:lnTo>
                <a:lnTo>
                  <a:pt x="3293329" y="1131707"/>
                </a:lnTo>
                <a:lnTo>
                  <a:pt x="0" y="1131707"/>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1" name="Freeform 11"/>
          <p:cNvSpPr/>
          <p:nvPr/>
        </p:nvSpPr>
        <p:spPr>
          <a:xfrm>
            <a:off x="16331181" y="3466662"/>
            <a:ext cx="3293329" cy="1131708"/>
          </a:xfrm>
          <a:custGeom>
            <a:avLst/>
            <a:gdLst/>
            <a:ahLst/>
            <a:cxnLst/>
            <a:rect l="l" t="t" r="r" b="b"/>
            <a:pathLst>
              <a:path w="3293329" h="1131708">
                <a:moveTo>
                  <a:pt x="0" y="0"/>
                </a:moveTo>
                <a:lnTo>
                  <a:pt x="3293329" y="0"/>
                </a:lnTo>
                <a:lnTo>
                  <a:pt x="3293329" y="1131707"/>
                </a:lnTo>
                <a:lnTo>
                  <a:pt x="0" y="1131707"/>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grpSp>
        <p:nvGrpSpPr>
          <p:cNvPr id="12" name="Group 12"/>
          <p:cNvGrpSpPr/>
          <p:nvPr/>
        </p:nvGrpSpPr>
        <p:grpSpPr>
          <a:xfrm>
            <a:off x="1028700" y="1307301"/>
            <a:ext cx="1502535" cy="150253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txBody>
            <a:bodyPr/>
            <a:lstStyle/>
            <a:p>
              <a:endParaRPr lang="en-US"/>
            </a:p>
          </p:txBody>
        </p:sp>
        <p:sp>
          <p:nvSpPr>
            <p:cNvPr id="14" name="TextBox 14"/>
            <p:cNvSpPr txBox="1"/>
            <p:nvPr/>
          </p:nvSpPr>
          <p:spPr>
            <a:xfrm>
              <a:off x="76200" y="9525"/>
              <a:ext cx="660400" cy="727075"/>
            </a:xfrm>
            <a:prstGeom prst="rect">
              <a:avLst/>
            </a:prstGeom>
          </p:spPr>
          <p:txBody>
            <a:bodyPr lIns="50800" tIns="50800" rIns="50800" bIns="50800" rtlCol="0" anchor="ctr"/>
            <a:lstStyle/>
            <a:p>
              <a:pPr algn="ctr">
                <a:lnSpc>
                  <a:spcPts val="2800"/>
                </a:lnSpc>
              </a:pPr>
              <a:endParaRPr/>
            </a:p>
          </p:txBody>
        </p:sp>
      </p:grpSp>
      <p:sp>
        <p:nvSpPr>
          <p:cNvPr id="15" name="Freeform 15"/>
          <p:cNvSpPr/>
          <p:nvPr/>
        </p:nvSpPr>
        <p:spPr>
          <a:xfrm>
            <a:off x="5644710" y="2258298"/>
            <a:ext cx="1462927" cy="780387"/>
          </a:xfrm>
          <a:custGeom>
            <a:avLst/>
            <a:gdLst/>
            <a:ahLst/>
            <a:cxnLst/>
            <a:rect l="l" t="t" r="r" b="b"/>
            <a:pathLst>
              <a:path w="1462927" h="780387">
                <a:moveTo>
                  <a:pt x="0" y="0"/>
                </a:moveTo>
                <a:lnTo>
                  <a:pt x="1462927" y="0"/>
                </a:lnTo>
                <a:lnTo>
                  <a:pt x="1462927" y="780387"/>
                </a:lnTo>
                <a:lnTo>
                  <a:pt x="0" y="7803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0" y="6096058"/>
            <a:ext cx="3893750" cy="4161141"/>
          </a:xfrm>
          <a:custGeom>
            <a:avLst/>
            <a:gdLst/>
            <a:ahLst/>
            <a:cxnLst/>
            <a:rect l="l" t="t" r="r" b="b"/>
            <a:pathLst>
              <a:path w="3893750" h="4161141">
                <a:moveTo>
                  <a:pt x="0" y="0"/>
                </a:moveTo>
                <a:lnTo>
                  <a:pt x="3893750" y="0"/>
                </a:lnTo>
                <a:lnTo>
                  <a:pt x="3893750" y="4161142"/>
                </a:lnTo>
                <a:lnTo>
                  <a:pt x="0" y="41611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11591143" y="5634623"/>
            <a:ext cx="7431914" cy="5323953"/>
          </a:xfrm>
          <a:custGeom>
            <a:avLst/>
            <a:gdLst/>
            <a:ahLst/>
            <a:cxnLst/>
            <a:rect l="l" t="t" r="r" b="b"/>
            <a:pathLst>
              <a:path w="7431914" h="5323953">
                <a:moveTo>
                  <a:pt x="0" y="0"/>
                </a:moveTo>
                <a:lnTo>
                  <a:pt x="7431914" y="0"/>
                </a:lnTo>
                <a:lnTo>
                  <a:pt x="7431914" y="5323953"/>
                </a:lnTo>
                <a:lnTo>
                  <a:pt x="0" y="53239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8"/>
          <p:cNvSpPr/>
          <p:nvPr/>
        </p:nvSpPr>
        <p:spPr>
          <a:xfrm>
            <a:off x="5034483" y="9589411"/>
            <a:ext cx="2073154" cy="531481"/>
          </a:xfrm>
          <a:custGeom>
            <a:avLst/>
            <a:gdLst/>
            <a:ahLst/>
            <a:cxnLst/>
            <a:rect l="l" t="t" r="r" b="b"/>
            <a:pathLst>
              <a:path w="2073154" h="531481">
                <a:moveTo>
                  <a:pt x="0" y="0"/>
                </a:moveTo>
                <a:lnTo>
                  <a:pt x="2073154" y="0"/>
                </a:lnTo>
                <a:lnTo>
                  <a:pt x="2073154" y="531481"/>
                </a:lnTo>
                <a:lnTo>
                  <a:pt x="0" y="5314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9" name="TextBox 19"/>
          <p:cNvSpPr txBox="1"/>
          <p:nvPr/>
        </p:nvSpPr>
        <p:spPr>
          <a:xfrm>
            <a:off x="7107637" y="3918081"/>
            <a:ext cx="10151663" cy="894184"/>
          </a:xfrm>
          <a:prstGeom prst="rect">
            <a:avLst/>
          </a:prstGeom>
        </p:spPr>
        <p:txBody>
          <a:bodyPr lIns="0" tIns="0" rIns="0" bIns="0" rtlCol="0" anchor="t">
            <a:spAutoFit/>
          </a:bodyPr>
          <a:lstStyle/>
          <a:p>
            <a:pPr algn="r">
              <a:lnSpc>
                <a:spcPts val="3502"/>
              </a:lnSpc>
              <a:spcBef>
                <a:spcPct val="0"/>
              </a:spcBef>
            </a:pPr>
            <a:r>
              <a:rPr lang="en-US" sz="3200" b="1" dirty="0">
                <a:solidFill>
                  <a:srgbClr val="000000"/>
                </a:solidFill>
                <a:ea typeface="Poppins Medium"/>
                <a:cs typeface="Poppins Medium"/>
                <a:sym typeface="Poppins Medium"/>
              </a:rPr>
              <a:t>Even kids can be heroes for the Earth! You might think you’re small, but your actions make a big difference.</a:t>
            </a:r>
          </a:p>
        </p:txBody>
      </p:sp>
      <p:sp>
        <p:nvSpPr>
          <p:cNvPr id="20" name="TextBox 20"/>
          <p:cNvSpPr txBox="1"/>
          <p:nvPr/>
        </p:nvSpPr>
        <p:spPr>
          <a:xfrm>
            <a:off x="6726495" y="1045701"/>
            <a:ext cx="10532805" cy="2751266"/>
          </a:xfrm>
          <a:prstGeom prst="rect">
            <a:avLst/>
          </a:prstGeom>
        </p:spPr>
        <p:txBody>
          <a:bodyPr lIns="0" tIns="0" rIns="0" bIns="0" rtlCol="0" anchor="t">
            <a:spAutoFit/>
          </a:bodyPr>
          <a:lstStyle/>
          <a:p>
            <a:pPr algn="r">
              <a:lnSpc>
                <a:spcPts val="10618"/>
              </a:lnSpc>
            </a:pPr>
            <a:r>
              <a:rPr lang="en-US" sz="11000" b="1" dirty="0">
                <a:solidFill>
                  <a:srgbClr val="677E24"/>
                </a:solidFill>
                <a:ea typeface="Cubao Narrow"/>
                <a:cs typeface="Cubao Narrow"/>
                <a:sym typeface="Cubao Narrow"/>
              </a:rPr>
              <a:t>What Can Kids Do to Help?</a:t>
            </a:r>
          </a:p>
        </p:txBody>
      </p:sp>
      <p:sp>
        <p:nvSpPr>
          <p:cNvPr id="21" name="TextBox 21"/>
          <p:cNvSpPr txBox="1"/>
          <p:nvPr/>
        </p:nvSpPr>
        <p:spPr>
          <a:xfrm>
            <a:off x="2286000" y="5448300"/>
            <a:ext cx="8561432" cy="2693045"/>
          </a:xfrm>
          <a:prstGeom prst="rect">
            <a:avLst/>
          </a:prstGeom>
        </p:spPr>
        <p:txBody>
          <a:bodyPr lIns="0" tIns="0" rIns="0" bIns="0" rtlCol="0" anchor="t">
            <a:spAutoFit/>
          </a:bodyPr>
          <a:lstStyle/>
          <a:p>
            <a:pPr marL="0" lvl="0" indent="0" algn="l">
              <a:lnSpc>
                <a:spcPts val="3499"/>
              </a:lnSpc>
            </a:pPr>
            <a:r>
              <a:rPr lang="en-US" sz="3200" b="1" dirty="0">
                <a:solidFill>
                  <a:srgbClr val="FFFFFF"/>
                </a:solidFill>
                <a:ea typeface="Poppins"/>
                <a:cs typeface="Poppins"/>
                <a:sym typeface="Poppins"/>
              </a:rPr>
              <a:t>What are some things you can do:</a:t>
            </a:r>
          </a:p>
          <a:p>
            <a:pPr marL="539749" lvl="1" indent="-269875" algn="l">
              <a:lnSpc>
                <a:spcPts val="3499"/>
              </a:lnSpc>
              <a:buFont typeface="Arial"/>
              <a:buChar char="•"/>
            </a:pPr>
            <a:r>
              <a:rPr lang="en-US" sz="3200" b="1" dirty="0">
                <a:solidFill>
                  <a:srgbClr val="FFFFFF"/>
                </a:solidFill>
                <a:ea typeface="Poppins"/>
                <a:cs typeface="Poppins"/>
                <a:sym typeface="Poppins"/>
              </a:rPr>
              <a:t>Ride a bike or walk when you can </a:t>
            </a:r>
          </a:p>
          <a:p>
            <a:pPr marL="539749" lvl="1" indent="-269875" algn="l">
              <a:lnSpc>
                <a:spcPts val="3499"/>
              </a:lnSpc>
              <a:buFont typeface="Arial"/>
              <a:buChar char="•"/>
            </a:pPr>
            <a:r>
              <a:rPr lang="en-US" sz="3200" b="1" dirty="0">
                <a:solidFill>
                  <a:srgbClr val="FFFFFF"/>
                </a:solidFill>
                <a:ea typeface="Poppins"/>
                <a:cs typeface="Poppins"/>
                <a:sym typeface="Poppins"/>
              </a:rPr>
              <a:t>Help plant trees </a:t>
            </a:r>
          </a:p>
          <a:p>
            <a:pPr marL="539749" lvl="1" indent="-269875" algn="l">
              <a:lnSpc>
                <a:spcPts val="3499"/>
              </a:lnSpc>
              <a:buFont typeface="Arial"/>
              <a:buChar char="•"/>
            </a:pPr>
            <a:r>
              <a:rPr lang="en-US" sz="3200" b="1" dirty="0">
                <a:solidFill>
                  <a:srgbClr val="FFFFFF"/>
                </a:solidFill>
                <a:ea typeface="Poppins"/>
                <a:cs typeface="Poppins"/>
                <a:sym typeface="Poppins"/>
              </a:rPr>
              <a:t>Remind adults not to burn trash, plastic, or tires </a:t>
            </a:r>
          </a:p>
          <a:p>
            <a:pPr algn="l">
              <a:lnSpc>
                <a:spcPts val="3499"/>
              </a:lnSpc>
            </a:pPr>
            <a:r>
              <a:rPr lang="en-US" sz="3200" b="1" dirty="0">
                <a:solidFill>
                  <a:srgbClr val="FFFFFF"/>
                </a:solidFill>
                <a:ea typeface="Poppins"/>
                <a:cs typeface="Poppins"/>
                <a:sym typeface="Poppins"/>
              </a:rPr>
              <a:t>Every little action helps the air stay clean!</a:t>
            </a:r>
          </a:p>
        </p:txBody>
      </p:sp>
      <p:sp>
        <p:nvSpPr>
          <p:cNvPr id="24" name="TextBox 9">
            <a:extLst>
              <a:ext uri="{FF2B5EF4-FFF2-40B4-BE49-F238E27FC236}">
                <a16:creationId xmlns:a16="http://schemas.microsoft.com/office/drawing/2014/main" id="{90F48588-1708-B832-A6D0-4ED444FCBFD2}"/>
              </a:ext>
            </a:extLst>
          </p:cNvPr>
          <p:cNvSpPr txBox="1"/>
          <p:nvPr/>
        </p:nvSpPr>
        <p:spPr>
          <a:xfrm>
            <a:off x="4065967" y="5143500"/>
            <a:ext cx="9116633" cy="3388966"/>
          </a:xfrm>
          <a:prstGeom prst="rect">
            <a:avLst/>
          </a:prstGeom>
        </p:spPr>
        <p:txBody>
          <a:bodyPr lIns="50800" tIns="50800" rIns="50800" bIns="50800" rtlCol="0" anchor="ctr"/>
          <a:lstStyle/>
          <a:p>
            <a:pPr marL="0" lvl="0" indent="0" algn="ctr">
              <a:lnSpc>
                <a:spcPts val="2800"/>
              </a:lnSpc>
              <a:spcBef>
                <a:spcPct val="0"/>
              </a:spcBef>
            </a:pPr>
            <a:endParaRPr/>
          </a:p>
        </p:txBody>
      </p:sp>
      <p:grpSp>
        <p:nvGrpSpPr>
          <p:cNvPr id="22" name="Group 7">
            <a:extLst>
              <a:ext uri="{FF2B5EF4-FFF2-40B4-BE49-F238E27FC236}">
                <a16:creationId xmlns:a16="http://schemas.microsoft.com/office/drawing/2014/main" id="{E32FD11C-BC6D-9445-30EC-C0D277AE5760}"/>
              </a:ext>
            </a:extLst>
          </p:cNvPr>
          <p:cNvGrpSpPr/>
          <p:nvPr/>
        </p:nvGrpSpPr>
        <p:grpSpPr>
          <a:xfrm>
            <a:off x="1752600" y="6819900"/>
            <a:ext cx="9116633" cy="838200"/>
            <a:chOff x="0" y="0"/>
            <a:chExt cx="3037074" cy="1131631"/>
          </a:xfrm>
        </p:grpSpPr>
        <p:sp>
          <p:nvSpPr>
            <p:cNvPr id="23" name="Freeform 8">
              <a:extLst>
                <a:ext uri="{FF2B5EF4-FFF2-40B4-BE49-F238E27FC236}">
                  <a16:creationId xmlns:a16="http://schemas.microsoft.com/office/drawing/2014/main" id="{84692DED-C996-962D-151B-933377D30C70}"/>
                </a:ext>
              </a:extLst>
            </p:cNvPr>
            <p:cNvSpPr/>
            <p:nvPr/>
          </p:nvSpPr>
          <p:spPr>
            <a:xfrm>
              <a:off x="0" y="0"/>
              <a:ext cx="3037075" cy="1131631"/>
            </a:xfrm>
            <a:custGeom>
              <a:avLst/>
              <a:gdLst/>
              <a:ahLst/>
              <a:cxnLst/>
              <a:rect l="l" t="t" r="r" b="b"/>
              <a:pathLst>
                <a:path w="3037075" h="1131631">
                  <a:moveTo>
                    <a:pt x="0" y="0"/>
                  </a:moveTo>
                  <a:lnTo>
                    <a:pt x="3037075" y="0"/>
                  </a:lnTo>
                  <a:lnTo>
                    <a:pt x="3037075" y="1131631"/>
                  </a:lnTo>
                  <a:lnTo>
                    <a:pt x="0" y="1131631"/>
                  </a:lnTo>
                  <a:close/>
                </a:path>
              </a:pathLst>
            </a:custGeom>
            <a:solidFill>
              <a:srgbClr val="665634"/>
            </a:solidFill>
            <a:ln cap="sq">
              <a:noFill/>
              <a:prstDash val="solid"/>
              <a:miter/>
            </a:ln>
          </p:spPr>
          <p:txBody>
            <a:bodyPr/>
            <a:lstStyle/>
            <a:p>
              <a:endParaRPr lang="en-US"/>
            </a:p>
          </p:txBody>
        </p:sp>
        <p:sp>
          <p:nvSpPr>
            <p:cNvPr id="25" name="TextBox 9">
              <a:extLst>
                <a:ext uri="{FF2B5EF4-FFF2-40B4-BE49-F238E27FC236}">
                  <a16:creationId xmlns:a16="http://schemas.microsoft.com/office/drawing/2014/main" id="{49CE02E1-041B-C73B-E354-ADA150096D3B}"/>
                </a:ext>
              </a:extLst>
            </p:cNvPr>
            <p:cNvSpPr txBox="1"/>
            <p:nvPr/>
          </p:nvSpPr>
          <p:spPr>
            <a:xfrm>
              <a:off x="0" y="-66675"/>
              <a:ext cx="3037074" cy="1198306"/>
            </a:xfrm>
            <a:prstGeom prst="rect">
              <a:avLst/>
            </a:prstGeom>
          </p:spPr>
          <p:txBody>
            <a:bodyPr lIns="50800" tIns="50800" rIns="50800" bIns="50800" rtlCol="0" anchor="ctr"/>
            <a:lstStyle/>
            <a:p>
              <a:pPr marL="0" lvl="0" indent="0" algn="ctr">
                <a:lnSpc>
                  <a:spcPts val="2800"/>
                </a:lnSpc>
                <a:spcBef>
                  <a:spcPct val="0"/>
                </a:spcBef>
              </a:pPr>
              <a:endParaRPr/>
            </a:p>
          </p:txBody>
        </p:sp>
      </p:grpSp>
      <p:sp>
        <p:nvSpPr>
          <p:cNvPr id="26" name="Freeform 8">
            <a:extLst>
              <a:ext uri="{FF2B5EF4-FFF2-40B4-BE49-F238E27FC236}">
                <a16:creationId xmlns:a16="http://schemas.microsoft.com/office/drawing/2014/main" id="{1AD66BA5-237E-5817-76B1-8ECC6A2153D3}"/>
              </a:ext>
            </a:extLst>
          </p:cNvPr>
          <p:cNvSpPr/>
          <p:nvPr/>
        </p:nvSpPr>
        <p:spPr>
          <a:xfrm>
            <a:off x="1752600" y="5905500"/>
            <a:ext cx="9116636" cy="457200"/>
          </a:xfrm>
          <a:custGeom>
            <a:avLst/>
            <a:gdLst/>
            <a:ahLst/>
            <a:cxnLst/>
            <a:rect l="l" t="t" r="r" b="b"/>
            <a:pathLst>
              <a:path w="3037075" h="1131631">
                <a:moveTo>
                  <a:pt x="0" y="0"/>
                </a:moveTo>
                <a:lnTo>
                  <a:pt x="3037075" y="0"/>
                </a:lnTo>
                <a:lnTo>
                  <a:pt x="3037075" y="1131631"/>
                </a:lnTo>
                <a:lnTo>
                  <a:pt x="0" y="1131631"/>
                </a:lnTo>
                <a:close/>
              </a:path>
            </a:pathLst>
          </a:custGeom>
          <a:solidFill>
            <a:srgbClr val="665634"/>
          </a:solidFill>
          <a:ln cap="sq">
            <a:noFill/>
            <a:prstDash val="solid"/>
            <a:miter/>
          </a:ln>
        </p:spPr>
        <p:txBody>
          <a:bodyPr/>
          <a:lstStyle/>
          <a:p>
            <a:endParaRPr lang="en-US"/>
          </a:p>
        </p:txBody>
      </p:sp>
      <p:sp>
        <p:nvSpPr>
          <p:cNvPr id="27" name="Freeform 8">
            <a:extLst>
              <a:ext uri="{FF2B5EF4-FFF2-40B4-BE49-F238E27FC236}">
                <a16:creationId xmlns:a16="http://schemas.microsoft.com/office/drawing/2014/main" id="{9DA2B390-B93E-E615-DCE3-FDD79E09DD79}"/>
              </a:ext>
            </a:extLst>
          </p:cNvPr>
          <p:cNvSpPr/>
          <p:nvPr/>
        </p:nvSpPr>
        <p:spPr>
          <a:xfrm>
            <a:off x="1752600" y="6362700"/>
            <a:ext cx="9116636" cy="457200"/>
          </a:xfrm>
          <a:custGeom>
            <a:avLst/>
            <a:gdLst/>
            <a:ahLst/>
            <a:cxnLst/>
            <a:rect l="l" t="t" r="r" b="b"/>
            <a:pathLst>
              <a:path w="3037075" h="1131631">
                <a:moveTo>
                  <a:pt x="0" y="0"/>
                </a:moveTo>
                <a:lnTo>
                  <a:pt x="3037075" y="0"/>
                </a:lnTo>
                <a:lnTo>
                  <a:pt x="3037075" y="1131631"/>
                </a:lnTo>
                <a:lnTo>
                  <a:pt x="0" y="1131631"/>
                </a:lnTo>
                <a:close/>
              </a:path>
            </a:pathLst>
          </a:custGeom>
          <a:solidFill>
            <a:srgbClr val="665634"/>
          </a:solidFill>
          <a:ln cap="sq">
            <a:noFill/>
            <a:prstDash val="solid"/>
            <a:miter/>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154</TotalTime>
  <Words>952</Words>
  <Application>Microsoft Office PowerPoint</Application>
  <PresentationFormat>Custom</PresentationFormat>
  <Paragraphs>73</Paragraphs>
  <Slides>14</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Cubao Narrow</vt:lpstr>
      <vt:lpstr>Poppins</vt:lpstr>
      <vt:lpstr>Poppins Medium</vt:lpstr>
      <vt:lpstr>Poppins Italics</vt:lpstr>
      <vt:lpstr>Poppins Bold Italics</vt:lpstr>
      <vt:lpstr>Calibri</vt:lpstr>
      <vt:lpstr>Arial</vt:lpstr>
      <vt:lpstr>Aptos</vt:lpstr>
      <vt:lpstr>Poppins Medium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Save Carbon County Air Quality Overview</dc:title>
  <cp:lastModifiedBy>Carol Etheridge</cp:lastModifiedBy>
  <cp:revision>11</cp:revision>
  <dcterms:created xsi:type="dcterms:W3CDTF">2006-08-16T00:00:00Z</dcterms:created>
  <dcterms:modified xsi:type="dcterms:W3CDTF">2025-10-28T20:29:53Z</dcterms:modified>
  <dc:identifier>DAGyTLoLWhM</dc:identifier>
</cp:coreProperties>
</file>